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15119350" cy="1069181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Flett" initials="MF" lastIdx="1" clrIdx="0">
    <p:extLst>
      <p:ext uri="{19B8F6BF-5375-455C-9EA6-DF929625EA0E}">
        <p15:presenceInfo xmlns:p15="http://schemas.microsoft.com/office/powerpoint/2012/main" userId="S::Megan.Flett@health.govt.nz::edfec130-2c8a-4ea3-a964-90ab9213a0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2B6"/>
    <a:srgbClr val="E4794F"/>
    <a:srgbClr val="D55421"/>
    <a:srgbClr val="F3BAAC"/>
    <a:srgbClr val="EFA391"/>
    <a:srgbClr val="B1C6D3"/>
    <a:srgbClr val="8EADC0"/>
    <a:srgbClr val="6F95AD"/>
    <a:srgbClr val="4B6F85"/>
    <a:srgbClr val="3B5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8640C-3B6F-41BB-A056-29B494EFBF86}" v="2629" dt="2020-08-30T21:18:29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19" cy="481727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19" cy="481727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r">
              <a:defRPr sz="1200"/>
            </a:lvl1pPr>
          </a:lstStyle>
          <a:p>
            <a:fld id="{2BA361C0-4BCA-4D70-8B5A-48D9D6FBDDF6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5250" y="1198563"/>
            <a:ext cx="4584700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6" tIns="47843" rIns="95686" bIns="47843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5686" tIns="47843" rIns="95686" bIns="478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19" cy="481726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19" cy="481726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200"/>
            </a:lvl1pPr>
          </a:lstStyle>
          <a:p>
            <a:fld id="{DFDCB7CB-FFEC-41EF-8C3B-033D147FD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710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2" y="1749795"/>
            <a:ext cx="12851447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9"/>
            <a:ext cx="11339513" cy="2581379"/>
          </a:xfrm>
        </p:spPr>
        <p:txBody>
          <a:bodyPr/>
          <a:lstStyle>
            <a:lvl1pPr marL="0" indent="0" algn="ctr">
              <a:buNone/>
              <a:defRPr sz="3743"/>
            </a:lvl1pPr>
            <a:lvl2pPr marL="712812" indent="0" algn="ctr">
              <a:buNone/>
              <a:defRPr sz="3118"/>
            </a:lvl2pPr>
            <a:lvl3pPr marL="1425623" indent="0" algn="ctr">
              <a:buNone/>
              <a:defRPr sz="2806"/>
            </a:lvl3pPr>
            <a:lvl4pPr marL="2138434" indent="0" algn="ctr">
              <a:buNone/>
              <a:defRPr sz="2494"/>
            </a:lvl4pPr>
            <a:lvl5pPr marL="2851246" indent="0" algn="ctr">
              <a:buNone/>
              <a:defRPr sz="2494"/>
            </a:lvl5pPr>
            <a:lvl6pPr marL="3564057" indent="0" algn="ctr">
              <a:buNone/>
              <a:defRPr sz="2494"/>
            </a:lvl6pPr>
            <a:lvl7pPr marL="4276869" indent="0" algn="ctr">
              <a:buNone/>
              <a:defRPr sz="2494"/>
            </a:lvl7pPr>
            <a:lvl8pPr marL="4989681" indent="0" algn="ctr">
              <a:buNone/>
              <a:defRPr sz="2494"/>
            </a:lvl8pPr>
            <a:lvl9pPr marL="5702492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81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07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734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48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2"/>
            <a:ext cx="13040438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3"/>
            <a:ext cx="13040438" cy="2338833"/>
          </a:xfrm>
        </p:spPr>
        <p:txBody>
          <a:bodyPr/>
          <a:lstStyle>
            <a:lvl1pPr marL="0" indent="0">
              <a:buNone/>
              <a:defRPr sz="3743">
                <a:solidFill>
                  <a:schemeClr val="tx1"/>
                </a:solidFill>
              </a:defRPr>
            </a:lvl1pPr>
            <a:lvl2pPr marL="712812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623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43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246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4057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86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681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49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343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6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804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7" y="569242"/>
            <a:ext cx="13040438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4" cy="1284502"/>
          </a:xfrm>
        </p:spPr>
        <p:txBody>
          <a:bodyPr anchor="b"/>
          <a:lstStyle>
            <a:lvl1pPr marL="0" indent="0">
              <a:buNone/>
              <a:defRPr sz="3743" b="1"/>
            </a:lvl1pPr>
            <a:lvl2pPr marL="712812" indent="0">
              <a:buNone/>
              <a:defRPr sz="3118" b="1"/>
            </a:lvl2pPr>
            <a:lvl3pPr marL="1425623" indent="0">
              <a:buNone/>
              <a:defRPr sz="2806" b="1"/>
            </a:lvl3pPr>
            <a:lvl4pPr marL="2138434" indent="0">
              <a:buNone/>
              <a:defRPr sz="2494" b="1"/>
            </a:lvl4pPr>
            <a:lvl5pPr marL="2851246" indent="0">
              <a:buNone/>
              <a:defRPr sz="2494" b="1"/>
            </a:lvl5pPr>
            <a:lvl6pPr marL="3564057" indent="0">
              <a:buNone/>
              <a:defRPr sz="2494" b="1"/>
            </a:lvl6pPr>
            <a:lvl7pPr marL="4276869" indent="0">
              <a:buNone/>
              <a:defRPr sz="2494" b="1"/>
            </a:lvl7pPr>
            <a:lvl8pPr marL="4989681" indent="0">
              <a:buNone/>
              <a:defRPr sz="2494" b="1"/>
            </a:lvl8pPr>
            <a:lvl9pPr marL="5702492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4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0"/>
            <a:ext cx="6427693" cy="1284502"/>
          </a:xfrm>
        </p:spPr>
        <p:txBody>
          <a:bodyPr anchor="b"/>
          <a:lstStyle>
            <a:lvl1pPr marL="0" indent="0">
              <a:buNone/>
              <a:defRPr sz="3743" b="1"/>
            </a:lvl1pPr>
            <a:lvl2pPr marL="712812" indent="0">
              <a:buNone/>
              <a:defRPr sz="3118" b="1"/>
            </a:lvl2pPr>
            <a:lvl3pPr marL="1425623" indent="0">
              <a:buNone/>
              <a:defRPr sz="2806" b="1"/>
            </a:lvl3pPr>
            <a:lvl4pPr marL="2138434" indent="0">
              <a:buNone/>
              <a:defRPr sz="2494" b="1"/>
            </a:lvl4pPr>
            <a:lvl5pPr marL="2851246" indent="0">
              <a:buNone/>
              <a:defRPr sz="2494" b="1"/>
            </a:lvl5pPr>
            <a:lvl6pPr marL="3564057" indent="0">
              <a:buNone/>
              <a:defRPr sz="2494" b="1"/>
            </a:lvl6pPr>
            <a:lvl7pPr marL="4276869" indent="0">
              <a:buNone/>
              <a:defRPr sz="2494" b="1"/>
            </a:lvl7pPr>
            <a:lvl8pPr marL="4989681" indent="0">
              <a:buNone/>
              <a:defRPr sz="2494" b="1"/>
            </a:lvl8pPr>
            <a:lvl9pPr marL="5702492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3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277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328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150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4989"/>
            </a:lvl1pPr>
            <a:lvl2pPr>
              <a:defRPr sz="4366"/>
            </a:lvl2pPr>
            <a:lvl3pPr>
              <a:defRPr sz="3743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12" indent="0">
              <a:buNone/>
              <a:defRPr sz="2183"/>
            </a:lvl2pPr>
            <a:lvl3pPr marL="1425623" indent="0">
              <a:buNone/>
              <a:defRPr sz="1871"/>
            </a:lvl3pPr>
            <a:lvl4pPr marL="2138434" indent="0">
              <a:buNone/>
              <a:defRPr sz="1559"/>
            </a:lvl4pPr>
            <a:lvl5pPr marL="2851246" indent="0">
              <a:buNone/>
              <a:defRPr sz="1559"/>
            </a:lvl5pPr>
            <a:lvl6pPr marL="3564057" indent="0">
              <a:buNone/>
              <a:defRPr sz="1559"/>
            </a:lvl6pPr>
            <a:lvl7pPr marL="4276869" indent="0">
              <a:buNone/>
              <a:defRPr sz="1559"/>
            </a:lvl7pPr>
            <a:lvl8pPr marL="4989681" indent="0">
              <a:buNone/>
              <a:defRPr sz="1559"/>
            </a:lvl8pPr>
            <a:lvl9pPr marL="5702492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473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12" indent="0">
              <a:buNone/>
              <a:defRPr sz="4366"/>
            </a:lvl2pPr>
            <a:lvl3pPr marL="1425623" indent="0">
              <a:buNone/>
              <a:defRPr sz="3743"/>
            </a:lvl3pPr>
            <a:lvl4pPr marL="2138434" indent="0">
              <a:buNone/>
              <a:defRPr sz="3118"/>
            </a:lvl4pPr>
            <a:lvl5pPr marL="2851246" indent="0">
              <a:buNone/>
              <a:defRPr sz="3118"/>
            </a:lvl5pPr>
            <a:lvl6pPr marL="3564057" indent="0">
              <a:buNone/>
              <a:defRPr sz="3118"/>
            </a:lvl6pPr>
            <a:lvl7pPr marL="4276869" indent="0">
              <a:buNone/>
              <a:defRPr sz="3118"/>
            </a:lvl7pPr>
            <a:lvl8pPr marL="4989681" indent="0">
              <a:buNone/>
              <a:defRPr sz="3118"/>
            </a:lvl8pPr>
            <a:lvl9pPr marL="5702492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12" indent="0">
              <a:buNone/>
              <a:defRPr sz="2183"/>
            </a:lvl2pPr>
            <a:lvl3pPr marL="1425623" indent="0">
              <a:buNone/>
              <a:defRPr sz="1871"/>
            </a:lvl3pPr>
            <a:lvl4pPr marL="2138434" indent="0">
              <a:buNone/>
              <a:defRPr sz="1559"/>
            </a:lvl4pPr>
            <a:lvl5pPr marL="2851246" indent="0">
              <a:buNone/>
              <a:defRPr sz="1559"/>
            </a:lvl5pPr>
            <a:lvl6pPr marL="3564057" indent="0">
              <a:buNone/>
              <a:defRPr sz="1559"/>
            </a:lvl6pPr>
            <a:lvl7pPr marL="4276869" indent="0">
              <a:buNone/>
              <a:defRPr sz="1559"/>
            </a:lvl7pPr>
            <a:lvl8pPr marL="4989681" indent="0">
              <a:buNone/>
              <a:defRPr sz="1559"/>
            </a:lvl8pPr>
            <a:lvl9pPr marL="5702492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138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2"/>
            <a:ext cx="13040438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38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363C-BF49-471B-A541-959C39EC72DE}" type="datetimeFigureOut">
              <a:rPr lang="en-NZ" smtClean="0"/>
              <a:t>1/10/2020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7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1B4F6-C6A7-41A2-AD31-A2A0EA18077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789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623" rtl="0" eaLnBrk="1" latinLnBrk="0" hangingPunct="1">
        <a:lnSpc>
          <a:spcPct val="90000"/>
        </a:lnSpc>
        <a:spcBef>
          <a:spcPct val="0"/>
        </a:spcBef>
        <a:buNone/>
        <a:defRPr sz="68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05" indent="-356405" algn="l" defTabSz="1425623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6" kern="1200">
          <a:solidFill>
            <a:schemeClr val="tx1"/>
          </a:solidFill>
          <a:latin typeface="+mn-lt"/>
          <a:ea typeface="+mn-ea"/>
          <a:cs typeface="+mn-cs"/>
        </a:defRPr>
      </a:lvl1pPr>
      <a:lvl2pPr marL="1069217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3" kern="1200">
          <a:solidFill>
            <a:schemeClr val="tx1"/>
          </a:solidFill>
          <a:latin typeface="+mn-lt"/>
          <a:ea typeface="+mn-ea"/>
          <a:cs typeface="+mn-cs"/>
        </a:defRPr>
      </a:lvl2pPr>
      <a:lvl3pPr marL="1782029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840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652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463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275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6086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898" indent="-356405" algn="l" defTabSz="142562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812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623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434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246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4057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869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681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492" algn="l" defTabSz="1425623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" Type="http://schemas.openxmlformats.org/officeDocument/2006/relationships/image" Target="../media/image2.svg"/><Relationship Id="rId21" Type="http://schemas.openxmlformats.org/officeDocument/2006/relationships/image" Target="../media/image20.emf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29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emf"/><Relationship Id="rId5" Type="http://schemas.openxmlformats.org/officeDocument/2006/relationships/image" Target="../media/image4.svg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28" Type="http://schemas.openxmlformats.org/officeDocument/2006/relationships/image" Target="../media/image27.emf"/><Relationship Id="rId10" Type="http://schemas.openxmlformats.org/officeDocument/2006/relationships/image" Target="../media/image9.png"/><Relationship Id="rId19" Type="http://schemas.openxmlformats.org/officeDocument/2006/relationships/image" Target="../media/image18.emf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emf"/><Relationship Id="rId22" Type="http://schemas.openxmlformats.org/officeDocument/2006/relationships/image" Target="../media/image21.emf"/><Relationship Id="rId27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C57C43-1679-4E6D-9F3B-024FB6EB7CFF}"/>
              </a:ext>
            </a:extLst>
          </p:cNvPr>
          <p:cNvSpPr/>
          <p:nvPr/>
        </p:nvSpPr>
        <p:spPr>
          <a:xfrm>
            <a:off x="97195" y="5991090"/>
            <a:ext cx="3825079" cy="460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315C61-245C-4F60-88B7-9D5D69FF705D}"/>
              </a:ext>
            </a:extLst>
          </p:cNvPr>
          <p:cNvSpPr/>
          <p:nvPr/>
        </p:nvSpPr>
        <p:spPr>
          <a:xfrm>
            <a:off x="87338" y="823729"/>
            <a:ext cx="8059964" cy="4749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04ACB-9CAB-4576-BEFF-36288331828A}"/>
              </a:ext>
            </a:extLst>
          </p:cNvPr>
          <p:cNvSpPr/>
          <p:nvPr/>
        </p:nvSpPr>
        <p:spPr>
          <a:xfrm>
            <a:off x="8299627" y="843281"/>
            <a:ext cx="3312368" cy="4755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8F1CF1-A584-4737-8FE1-601B381DB5A9}"/>
              </a:ext>
            </a:extLst>
          </p:cNvPr>
          <p:cNvSpPr txBox="1"/>
          <p:nvPr/>
        </p:nvSpPr>
        <p:spPr>
          <a:xfrm>
            <a:off x="61702" y="53454"/>
            <a:ext cx="14982397" cy="400110"/>
          </a:xfrm>
          <a:prstGeom prst="rect">
            <a:avLst/>
          </a:prstGeom>
          <a:solidFill>
            <a:srgbClr val="D55421">
              <a:alpha val="80000"/>
            </a:srgb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N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Outcomes for Disabled People: National DSS vs non-DSS                                </a:t>
            </a:r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DSS clients                         non-DSS clients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742F94-9490-4768-BBBD-85B0C3A7B3ED}"/>
              </a:ext>
            </a:extLst>
          </p:cNvPr>
          <p:cNvSpPr txBox="1"/>
          <p:nvPr/>
        </p:nvSpPr>
        <p:spPr>
          <a:xfrm>
            <a:off x="84946" y="536074"/>
            <a:ext cx="8062356" cy="246221"/>
          </a:xfrm>
          <a:prstGeom prst="rect">
            <a:avLst/>
          </a:prstGeom>
          <a:solidFill>
            <a:srgbClr val="EFA391">
              <a:alpha val="80000"/>
            </a:srgbClr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Ambulatory Care Sensitive Hospitalisations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9F5C6B-5680-40DB-A2BC-6A6A73E129DA}"/>
              </a:ext>
            </a:extLst>
          </p:cNvPr>
          <p:cNvSpPr txBox="1"/>
          <p:nvPr/>
        </p:nvSpPr>
        <p:spPr>
          <a:xfrm>
            <a:off x="8280384" y="536074"/>
            <a:ext cx="3331612" cy="250130"/>
          </a:xfrm>
          <a:prstGeom prst="rect">
            <a:avLst/>
          </a:prstGeom>
          <a:solidFill>
            <a:srgbClr val="EFA391">
              <a:alpha val="80000"/>
            </a:srgbClr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Department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D5DB70-CDB0-4B16-8FD1-F72E1341C7C2}"/>
              </a:ext>
            </a:extLst>
          </p:cNvPr>
          <p:cNvSpPr/>
          <p:nvPr/>
        </p:nvSpPr>
        <p:spPr>
          <a:xfrm>
            <a:off x="9345128" y="140689"/>
            <a:ext cx="244800" cy="246222"/>
          </a:xfrm>
          <a:prstGeom prst="roundRect">
            <a:avLst/>
          </a:prstGeom>
          <a:solidFill>
            <a:srgbClr val="E479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21A332-87A2-48FF-8CFA-E662A62BB50E}"/>
              </a:ext>
            </a:extLst>
          </p:cNvPr>
          <p:cNvSpPr txBox="1"/>
          <p:nvPr/>
        </p:nvSpPr>
        <p:spPr>
          <a:xfrm>
            <a:off x="8296331" y="5662016"/>
            <a:ext cx="6725823" cy="246221"/>
          </a:xfrm>
          <a:prstGeom prst="rect">
            <a:avLst/>
          </a:prstGeom>
          <a:solidFill>
            <a:srgbClr val="EFA391">
              <a:alpha val="80000"/>
            </a:srgbClr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Pharmaceuticals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9F6C19-2C5B-4571-A3B1-C9613DD855EA}"/>
              </a:ext>
            </a:extLst>
          </p:cNvPr>
          <p:cNvSpPr/>
          <p:nvPr/>
        </p:nvSpPr>
        <p:spPr>
          <a:xfrm>
            <a:off x="8316868" y="5988982"/>
            <a:ext cx="6706715" cy="460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DE5CE70-8452-4B6D-B1A5-AB6D0265AC3C}"/>
              </a:ext>
            </a:extLst>
          </p:cNvPr>
          <p:cNvSpPr txBox="1"/>
          <p:nvPr/>
        </p:nvSpPr>
        <p:spPr>
          <a:xfrm>
            <a:off x="97195" y="5660250"/>
            <a:ext cx="3825079" cy="246221"/>
          </a:xfrm>
          <a:prstGeom prst="rect">
            <a:avLst/>
          </a:prstGeom>
          <a:solidFill>
            <a:srgbClr val="EFA391">
              <a:alpha val="80000"/>
            </a:srgbClr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D915AB3F-1433-463E-8195-F3D2E28094BE}"/>
              </a:ext>
            </a:extLst>
          </p:cNvPr>
          <p:cNvSpPr/>
          <p:nvPr/>
        </p:nvSpPr>
        <p:spPr>
          <a:xfrm>
            <a:off x="11831433" y="137738"/>
            <a:ext cx="244800" cy="246222"/>
          </a:xfrm>
          <a:prstGeom prst="roundRect">
            <a:avLst/>
          </a:prstGeom>
          <a:solidFill>
            <a:srgbClr val="F3BAA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8" name="TextBox 22">
            <a:extLst>
              <a:ext uri="{FF2B5EF4-FFF2-40B4-BE49-F238E27FC236}">
                <a16:creationId xmlns:a16="http://schemas.microsoft.com/office/drawing/2014/main" id="{4BDCAEAC-9AE2-411A-A9E3-0741AAA18D19}"/>
              </a:ext>
            </a:extLst>
          </p:cNvPr>
          <p:cNvSpPr txBox="1"/>
          <p:nvPr/>
        </p:nvSpPr>
        <p:spPr>
          <a:xfrm>
            <a:off x="200032" y="6079012"/>
            <a:ext cx="3722243" cy="4551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mental health services is higher for DSS clients across all age groups</a:t>
            </a:r>
          </a:p>
        </p:txBody>
      </p:sp>
      <p:sp>
        <p:nvSpPr>
          <p:cNvPr id="100" name="TextBox 22">
            <a:extLst>
              <a:ext uri="{FF2B5EF4-FFF2-40B4-BE49-F238E27FC236}">
                <a16:creationId xmlns:a16="http://schemas.microsoft.com/office/drawing/2014/main" id="{F2A1A2BB-66C3-4CE3-992B-F80B297688B1}"/>
              </a:ext>
            </a:extLst>
          </p:cNvPr>
          <p:cNvSpPr txBox="1"/>
          <p:nvPr/>
        </p:nvSpPr>
        <p:spPr>
          <a:xfrm>
            <a:off x="400005" y="900107"/>
            <a:ext cx="3722243" cy="38449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Ambulatory care sensitive hospitalisations are higher for DSS clients across all age groups</a:t>
            </a:r>
          </a:p>
        </p:txBody>
      </p:sp>
      <p:grpSp>
        <p:nvGrpSpPr>
          <p:cNvPr id="111" name="Group 110" descr="35% of DSS male clients aged 5-14 used mental health services.">
            <a:extLst>
              <a:ext uri="{FF2B5EF4-FFF2-40B4-BE49-F238E27FC236}">
                <a16:creationId xmlns:a16="http://schemas.microsoft.com/office/drawing/2014/main" id="{66671F91-D33D-4C40-9F2E-EE19AE871790}"/>
              </a:ext>
            </a:extLst>
          </p:cNvPr>
          <p:cNvGrpSpPr/>
          <p:nvPr/>
        </p:nvGrpSpPr>
        <p:grpSpPr>
          <a:xfrm>
            <a:off x="124814" y="8883608"/>
            <a:ext cx="1260000" cy="1260000"/>
            <a:chOff x="6439933" y="8328971"/>
            <a:chExt cx="856800" cy="856800"/>
          </a:xfrm>
          <a:solidFill>
            <a:srgbClr val="E4794F"/>
          </a:solidFill>
        </p:grpSpPr>
        <p:pic>
          <p:nvPicPr>
            <p:cNvPr id="112" name="Graphic 111" descr="Male profile">
              <a:extLst>
                <a:ext uri="{FF2B5EF4-FFF2-40B4-BE49-F238E27FC236}">
                  <a16:creationId xmlns:a16="http://schemas.microsoft.com/office/drawing/2014/main" id="{C2583C65-D189-40D5-99D0-E986C1D537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439933" y="8328971"/>
              <a:ext cx="856800" cy="856800"/>
            </a:xfrm>
            <a:prstGeom prst="rect">
              <a:avLst/>
            </a:prstGeom>
          </p:spPr>
        </p:pic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8ED5266-CE9C-495A-8091-50B87E77448A}"/>
                </a:ext>
              </a:extLst>
            </p:cNvPr>
            <p:cNvSpPr txBox="1"/>
            <p:nvPr/>
          </p:nvSpPr>
          <p:spPr>
            <a:xfrm>
              <a:off x="6678929" y="8811927"/>
              <a:ext cx="609986" cy="23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35%</a:t>
              </a:r>
            </a:p>
          </p:txBody>
        </p:sp>
      </p:grpSp>
      <p:grpSp>
        <p:nvGrpSpPr>
          <p:cNvPr id="114" name="Group 113" descr="28% of DSS female clients aged 5-14 years used mental health services.">
            <a:extLst>
              <a:ext uri="{FF2B5EF4-FFF2-40B4-BE49-F238E27FC236}">
                <a16:creationId xmlns:a16="http://schemas.microsoft.com/office/drawing/2014/main" id="{7FD9C27D-D1FE-4526-AEAE-C7B7CDDEC323}"/>
              </a:ext>
            </a:extLst>
          </p:cNvPr>
          <p:cNvGrpSpPr/>
          <p:nvPr/>
        </p:nvGrpSpPr>
        <p:grpSpPr>
          <a:xfrm>
            <a:off x="1097280" y="9101557"/>
            <a:ext cx="1096281" cy="1008000"/>
            <a:chOff x="7208655" y="8465681"/>
            <a:chExt cx="782465" cy="705600"/>
          </a:xfrm>
          <a:solidFill>
            <a:srgbClr val="E4794F"/>
          </a:solidFill>
        </p:grpSpPr>
        <p:pic>
          <p:nvPicPr>
            <p:cNvPr id="115" name="Graphic 114" descr="Female Profile">
              <a:extLst>
                <a:ext uri="{FF2B5EF4-FFF2-40B4-BE49-F238E27FC236}">
                  <a16:creationId xmlns:a16="http://schemas.microsoft.com/office/drawing/2014/main" id="{CF8A7E40-F9C5-4518-9EC1-2F9B66049A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08655" y="8465681"/>
              <a:ext cx="705600" cy="705600"/>
            </a:xfrm>
            <a:prstGeom prst="rect">
              <a:avLst/>
            </a:prstGeom>
          </p:spPr>
        </p:pic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9580CD4-14E8-43D3-907A-1EAEB75CDEAB}"/>
                </a:ext>
              </a:extLst>
            </p:cNvPr>
            <p:cNvSpPr txBox="1"/>
            <p:nvPr/>
          </p:nvSpPr>
          <p:spPr>
            <a:xfrm>
              <a:off x="7381134" y="8858399"/>
              <a:ext cx="609986" cy="23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28%</a:t>
              </a:r>
            </a:p>
          </p:txBody>
        </p:sp>
      </p:grpSp>
      <p:pic>
        <p:nvPicPr>
          <p:cNvPr id="18" name="Graphic 17" descr="8% of non-DSS males aged 5-14 used mental health services.">
            <a:extLst>
              <a:ext uri="{FF2B5EF4-FFF2-40B4-BE49-F238E27FC236}">
                <a16:creationId xmlns:a16="http://schemas.microsoft.com/office/drawing/2014/main" id="{ABA52008-0C76-4FFF-9E69-6ACBA0F210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96352" y="9682363"/>
            <a:ext cx="288000" cy="288000"/>
          </a:xfrm>
          <a:prstGeom prst="rect">
            <a:avLst/>
          </a:prstGeom>
        </p:spPr>
      </p:pic>
      <p:pic>
        <p:nvPicPr>
          <p:cNvPr id="23" name="Graphic 22" descr="7% of non-DSS females aged 5-14 used mental health services.">
            <a:extLst>
              <a:ext uri="{FF2B5EF4-FFF2-40B4-BE49-F238E27FC236}">
                <a16:creationId xmlns:a16="http://schemas.microsoft.com/office/drawing/2014/main" id="{CE78FC83-6715-45A7-B2D1-6DF3627927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89430" y="9700363"/>
            <a:ext cx="252000" cy="2520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08A2A17-5886-48D2-BFF5-184EC9B9D974}"/>
              </a:ext>
            </a:extLst>
          </p:cNvPr>
          <p:cNvSpPr txBox="1"/>
          <p:nvPr/>
        </p:nvSpPr>
        <p:spPr>
          <a:xfrm>
            <a:off x="2393682" y="9062534"/>
            <a:ext cx="482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>
                <a:solidFill>
                  <a:srgbClr val="F3B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EB0D3D7-E8FA-49AF-AA6B-14404DB2BD3B}"/>
              </a:ext>
            </a:extLst>
          </p:cNvPr>
          <p:cNvSpPr txBox="1"/>
          <p:nvPr/>
        </p:nvSpPr>
        <p:spPr>
          <a:xfrm>
            <a:off x="2887176" y="9061013"/>
            <a:ext cx="482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>
                <a:solidFill>
                  <a:srgbClr val="F3B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</a:p>
        </p:txBody>
      </p:sp>
      <p:sp>
        <p:nvSpPr>
          <p:cNvPr id="118" name="TextBox 22">
            <a:extLst>
              <a:ext uri="{FF2B5EF4-FFF2-40B4-BE49-F238E27FC236}">
                <a16:creationId xmlns:a16="http://schemas.microsoft.com/office/drawing/2014/main" id="{B5534AE2-E325-42A5-B516-46E0258F0296}"/>
              </a:ext>
            </a:extLst>
          </p:cNvPr>
          <p:cNvSpPr txBox="1"/>
          <p:nvPr/>
        </p:nvSpPr>
        <p:spPr>
          <a:xfrm>
            <a:off x="267847" y="8295884"/>
            <a:ext cx="3722243" cy="46433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rates are highest for DSS males aged 5-14 years </a:t>
            </a:r>
          </a:p>
        </p:txBody>
      </p:sp>
      <p:sp>
        <p:nvSpPr>
          <p:cNvPr id="72" name="TextBox 22">
            <a:extLst>
              <a:ext uri="{FF2B5EF4-FFF2-40B4-BE49-F238E27FC236}">
                <a16:creationId xmlns:a16="http://schemas.microsoft.com/office/drawing/2014/main" id="{29C4A9B1-9B2C-4231-93D1-DE5E2076E0C4}"/>
              </a:ext>
            </a:extLst>
          </p:cNvPr>
          <p:cNvSpPr txBox="1"/>
          <p:nvPr/>
        </p:nvSpPr>
        <p:spPr>
          <a:xfrm>
            <a:off x="8333478" y="9920005"/>
            <a:ext cx="6601727" cy="63111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document presents information from the Integrated Data Infrastructure (IDI) for people allocated disability support services (DSS) in New Zealand prior to the implementation of Mana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Whaikaha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MidCentral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DHB (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MidCentral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area. See the full report for more information. Indicators have been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summarised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 a historic 3 year period (in most cases, from 1 July 2015 to 30 June 2018).</a:t>
            </a:r>
            <a:endParaRPr lang="en-NZ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9692E7A-C1A3-4A6F-8068-12CABBC57426}"/>
              </a:ext>
            </a:extLst>
          </p:cNvPr>
          <p:cNvSpPr txBox="1"/>
          <p:nvPr/>
        </p:nvSpPr>
        <p:spPr>
          <a:xfrm>
            <a:off x="61702" y="10123000"/>
            <a:ext cx="3685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DSS clients                  Non-DSS clients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EA9579-D2D1-4DDF-9AF9-4501ED7DC4E9}"/>
              </a:ext>
            </a:extLst>
          </p:cNvPr>
          <p:cNvSpPr txBox="1"/>
          <p:nvPr/>
        </p:nvSpPr>
        <p:spPr>
          <a:xfrm>
            <a:off x="4267428" y="903829"/>
            <a:ext cx="374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difference between Māori and other ethnicities is generally greater in the DSS population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C37591-9C59-4EE8-BA79-42AA1E551E57}"/>
              </a:ext>
            </a:extLst>
          </p:cNvPr>
          <p:cNvSpPr txBox="1"/>
          <p:nvPr/>
        </p:nvSpPr>
        <p:spPr>
          <a:xfrm>
            <a:off x="8513217" y="8186744"/>
            <a:ext cx="6182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Polypharms: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five or more pharmaceutical types in the year to 30 June 2017</a:t>
            </a:r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D55539-8711-4F95-B3E8-2908AB3B1DDE}"/>
              </a:ext>
            </a:extLst>
          </p:cNvPr>
          <p:cNvSpPr/>
          <p:nvPr/>
        </p:nvSpPr>
        <p:spPr>
          <a:xfrm>
            <a:off x="4013431" y="5988982"/>
            <a:ext cx="4157212" cy="1397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C1A3F10-8CC1-478F-AD38-943B1703D11E}"/>
              </a:ext>
            </a:extLst>
          </p:cNvPr>
          <p:cNvSpPr txBox="1"/>
          <p:nvPr/>
        </p:nvSpPr>
        <p:spPr>
          <a:xfrm>
            <a:off x="4030855" y="5650005"/>
            <a:ext cx="4139788" cy="253051"/>
          </a:xfrm>
          <a:prstGeom prst="rect">
            <a:avLst/>
          </a:prstGeom>
          <a:solidFill>
            <a:srgbClr val="EFA391">
              <a:alpha val="80000"/>
            </a:srgbClr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endParaRPr lang="en-NZ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09CAE7A-559E-4B6A-83A6-4F10D800C24F}"/>
              </a:ext>
            </a:extLst>
          </p:cNvPr>
          <p:cNvSpPr/>
          <p:nvPr/>
        </p:nvSpPr>
        <p:spPr>
          <a:xfrm>
            <a:off x="11679293" y="835865"/>
            <a:ext cx="3312368" cy="4755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C85C4B8-3D65-4751-A679-E3B7201212B2}"/>
              </a:ext>
            </a:extLst>
          </p:cNvPr>
          <p:cNvSpPr txBox="1"/>
          <p:nvPr/>
        </p:nvSpPr>
        <p:spPr>
          <a:xfrm>
            <a:off x="11670225" y="545863"/>
            <a:ext cx="3331612" cy="250130"/>
          </a:xfrm>
          <a:prstGeom prst="rect">
            <a:avLst/>
          </a:prstGeom>
          <a:solidFill>
            <a:srgbClr val="EFA391">
              <a:alpha val="80000"/>
            </a:srgbClr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N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Injury Hospitalisations</a:t>
            </a:r>
          </a:p>
        </p:txBody>
      </p:sp>
      <p:grpSp>
        <p:nvGrpSpPr>
          <p:cNvPr id="10" name="Group 9" descr="10% of DSS males aged 65+ and 15% of females had injury hospitalisations compared to 7% of non-DSS males and 10% of non-DSS females.">
            <a:extLst>
              <a:ext uri="{FF2B5EF4-FFF2-40B4-BE49-F238E27FC236}">
                <a16:creationId xmlns:a16="http://schemas.microsoft.com/office/drawing/2014/main" id="{9166C7CB-77CA-48AF-BB36-A50E6F409F65}"/>
              </a:ext>
            </a:extLst>
          </p:cNvPr>
          <p:cNvGrpSpPr/>
          <p:nvPr/>
        </p:nvGrpSpPr>
        <p:grpSpPr>
          <a:xfrm>
            <a:off x="11750664" y="4241910"/>
            <a:ext cx="3482540" cy="1266779"/>
            <a:chOff x="11800679" y="4064220"/>
            <a:chExt cx="3482540" cy="1266779"/>
          </a:xfrm>
        </p:grpSpPr>
        <p:pic>
          <p:nvPicPr>
            <p:cNvPr id="122" name="Graphic 121" descr="Male profile">
              <a:extLst>
                <a:ext uri="{FF2B5EF4-FFF2-40B4-BE49-F238E27FC236}">
                  <a16:creationId xmlns:a16="http://schemas.microsoft.com/office/drawing/2014/main" id="{D0219D05-E4C4-4DD6-AFA6-6039F4566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831407" y="4529843"/>
              <a:ext cx="504000" cy="504000"/>
            </a:xfrm>
            <a:prstGeom prst="rect">
              <a:avLst/>
            </a:prstGeom>
          </p:spPr>
        </p:pic>
        <p:pic>
          <p:nvPicPr>
            <p:cNvPr id="123" name="Graphic 122" descr="Male profile">
              <a:extLst>
                <a:ext uri="{FF2B5EF4-FFF2-40B4-BE49-F238E27FC236}">
                  <a16:creationId xmlns:a16="http://schemas.microsoft.com/office/drawing/2014/main" id="{6BBC6E92-5A88-43F9-BB82-33B792AACA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281137" y="4354738"/>
              <a:ext cx="720000" cy="720000"/>
            </a:xfrm>
            <a:prstGeom prst="rect">
              <a:avLst/>
            </a:prstGeom>
          </p:spPr>
        </p:pic>
        <p:pic>
          <p:nvPicPr>
            <p:cNvPr id="124" name="Graphic 123" descr="Female Profile">
              <a:extLst>
                <a:ext uri="{FF2B5EF4-FFF2-40B4-BE49-F238E27FC236}">
                  <a16:creationId xmlns:a16="http://schemas.microsoft.com/office/drawing/2014/main" id="{FFA921A5-D442-4697-AA34-F32086AB2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4240980" y="4347189"/>
              <a:ext cx="720000" cy="720000"/>
            </a:xfrm>
            <a:prstGeom prst="rect">
              <a:avLst/>
            </a:prstGeom>
          </p:spPr>
        </p:pic>
        <p:pic>
          <p:nvPicPr>
            <p:cNvPr id="125" name="Graphic 124" descr="Female Profile">
              <a:extLst>
                <a:ext uri="{FF2B5EF4-FFF2-40B4-BE49-F238E27FC236}">
                  <a16:creationId xmlns:a16="http://schemas.microsoft.com/office/drawing/2014/main" id="{7A9B9826-DB20-4564-ADC9-F3A7DA371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783393" y="4064220"/>
              <a:ext cx="1080000" cy="1080000"/>
            </a:xfrm>
            <a:prstGeom prst="rect">
              <a:avLst/>
            </a:prstGeom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BB5E729E-9D06-4018-A2AD-7A43477A38A9}"/>
                </a:ext>
              </a:extLst>
            </p:cNvPr>
            <p:cNvSpPr txBox="1"/>
            <p:nvPr/>
          </p:nvSpPr>
          <p:spPr>
            <a:xfrm>
              <a:off x="11957853" y="5054000"/>
              <a:ext cx="3325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DSS clients          Non-DSS clients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0710BC98-CDA5-4FA8-8AAE-699E79DD2DF8}"/>
                </a:ext>
              </a:extLst>
            </p:cNvPr>
            <p:cNvSpPr txBox="1"/>
            <p:nvPr/>
          </p:nvSpPr>
          <p:spPr>
            <a:xfrm>
              <a:off x="11800679" y="4621897"/>
              <a:ext cx="6458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65+ years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C8712A1-AA3F-4F2A-8C6B-8CA3A9B4F19B}"/>
                </a:ext>
              </a:extLst>
            </p:cNvPr>
            <p:cNvSpPr txBox="1"/>
            <p:nvPr/>
          </p:nvSpPr>
          <p:spPr>
            <a:xfrm>
              <a:off x="12412513" y="4724759"/>
              <a:ext cx="50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53E023C-93A5-408D-8C8F-DFA121ADD812}"/>
                </a:ext>
              </a:extLst>
            </p:cNvPr>
            <p:cNvSpPr txBox="1"/>
            <p:nvPr/>
          </p:nvSpPr>
          <p:spPr>
            <a:xfrm>
              <a:off x="13075809" y="4667019"/>
              <a:ext cx="587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15%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545F4C-A6E6-4DA5-83E6-1892436F2998}"/>
                </a:ext>
              </a:extLst>
            </p:cNvPr>
            <p:cNvSpPr txBox="1"/>
            <p:nvPr/>
          </p:nvSpPr>
          <p:spPr>
            <a:xfrm>
              <a:off x="14365040" y="4724758"/>
              <a:ext cx="738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5A6967-AC69-4D06-BBC6-A7A79F7C0DAF}"/>
                </a:ext>
              </a:extLst>
            </p:cNvPr>
            <p:cNvSpPr txBox="1"/>
            <p:nvPr/>
          </p:nvSpPr>
          <p:spPr>
            <a:xfrm>
              <a:off x="13898578" y="4210487"/>
              <a:ext cx="4608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b="1" dirty="0">
                  <a:solidFill>
                    <a:srgbClr val="F4C2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7%</a:t>
              </a:r>
            </a:p>
          </p:txBody>
        </p:sp>
      </p:grpSp>
      <p:grpSp>
        <p:nvGrpSpPr>
          <p:cNvPr id="15" name="Group 14" descr="9% of DSS males aged 25-64 and 11% of females had injury hospitalisations compared to 5% of non-DSS males and 3% of non-DSS females.">
            <a:extLst>
              <a:ext uri="{FF2B5EF4-FFF2-40B4-BE49-F238E27FC236}">
                <a16:creationId xmlns:a16="http://schemas.microsoft.com/office/drawing/2014/main" id="{B29E7D15-ACB1-4949-8E38-20BB6B91414B}"/>
              </a:ext>
            </a:extLst>
          </p:cNvPr>
          <p:cNvGrpSpPr/>
          <p:nvPr/>
        </p:nvGrpSpPr>
        <p:grpSpPr>
          <a:xfrm>
            <a:off x="11748057" y="3387612"/>
            <a:ext cx="3299780" cy="792000"/>
            <a:chOff x="11734825" y="3096160"/>
            <a:chExt cx="3299780" cy="792000"/>
          </a:xfrm>
        </p:grpSpPr>
        <p:pic>
          <p:nvPicPr>
            <p:cNvPr id="19" name="Graphic 18" descr="Female Profile">
              <a:extLst>
                <a:ext uri="{FF2B5EF4-FFF2-40B4-BE49-F238E27FC236}">
                  <a16:creationId xmlns:a16="http://schemas.microsoft.com/office/drawing/2014/main" id="{ED6F1126-7641-455E-A720-86BAE4836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890188" y="3096160"/>
              <a:ext cx="792000" cy="792000"/>
            </a:xfrm>
            <a:prstGeom prst="rect">
              <a:avLst/>
            </a:prstGeom>
          </p:spPr>
        </p:pic>
        <p:pic>
          <p:nvPicPr>
            <p:cNvPr id="21" name="Graphic 20" descr="Male profile">
              <a:extLst>
                <a:ext uri="{FF2B5EF4-FFF2-40B4-BE49-F238E27FC236}">
                  <a16:creationId xmlns:a16="http://schemas.microsoft.com/office/drawing/2014/main" id="{899E40F1-1F31-415B-A389-99F64F929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277015" y="3228115"/>
              <a:ext cx="648000" cy="648000"/>
            </a:xfrm>
            <a:prstGeom prst="rect">
              <a:avLst/>
            </a:prstGeom>
          </p:spPr>
        </p:pic>
        <p:pic>
          <p:nvPicPr>
            <p:cNvPr id="108" name="Graphic 107" descr="Female Profile">
              <a:extLst>
                <a:ext uri="{FF2B5EF4-FFF2-40B4-BE49-F238E27FC236}">
                  <a16:creationId xmlns:a16="http://schemas.microsoft.com/office/drawing/2014/main" id="{F8254A9E-CF40-4D6F-97B0-E5330277F9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4492980" y="3552115"/>
              <a:ext cx="216000" cy="216000"/>
            </a:xfrm>
            <a:prstGeom prst="rect">
              <a:avLst/>
            </a:prstGeom>
          </p:spPr>
        </p:pic>
        <p:pic>
          <p:nvPicPr>
            <p:cNvPr id="109" name="Graphic 108" descr="Male profile">
              <a:extLst>
                <a:ext uri="{FF2B5EF4-FFF2-40B4-BE49-F238E27FC236}">
                  <a16:creationId xmlns:a16="http://schemas.microsoft.com/office/drawing/2014/main" id="{C40AA251-1B23-4FC3-BCAE-030BA8BCF3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893550" y="3422613"/>
              <a:ext cx="360000" cy="360000"/>
            </a:xfrm>
            <a:prstGeom prst="rect">
              <a:avLst/>
            </a:prstGeom>
          </p:spPr>
        </p:pic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BE40BF1-E288-4F36-94CC-C3C8B5FBB4C5}"/>
                </a:ext>
              </a:extLst>
            </p:cNvPr>
            <p:cNvSpPr txBox="1"/>
            <p:nvPr/>
          </p:nvSpPr>
          <p:spPr>
            <a:xfrm>
              <a:off x="11734825" y="3403567"/>
              <a:ext cx="72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25-64 years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41373D-2A15-413A-BF2B-231304A39E91}"/>
                </a:ext>
              </a:extLst>
            </p:cNvPr>
            <p:cNvSpPr txBox="1"/>
            <p:nvPr/>
          </p:nvSpPr>
          <p:spPr>
            <a:xfrm>
              <a:off x="12439604" y="3535023"/>
              <a:ext cx="411076" cy="275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9%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60826D-BD52-40D6-97CE-BCCD2B44620B}"/>
                </a:ext>
              </a:extLst>
            </p:cNvPr>
            <p:cNvSpPr txBox="1"/>
            <p:nvPr/>
          </p:nvSpPr>
          <p:spPr>
            <a:xfrm>
              <a:off x="13066338" y="3506940"/>
              <a:ext cx="5665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11%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F6A7983-9ECC-4C18-A474-73E98B22682A}"/>
                </a:ext>
              </a:extLst>
            </p:cNvPr>
            <p:cNvSpPr txBox="1"/>
            <p:nvPr/>
          </p:nvSpPr>
          <p:spPr>
            <a:xfrm>
              <a:off x="13880204" y="3104767"/>
              <a:ext cx="4608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b="1" dirty="0">
                  <a:solidFill>
                    <a:srgbClr val="F4C2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5%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F6F2250-2020-4034-9B40-0E492F15CEDB}"/>
                </a:ext>
              </a:extLst>
            </p:cNvPr>
            <p:cNvSpPr txBox="1"/>
            <p:nvPr/>
          </p:nvSpPr>
          <p:spPr>
            <a:xfrm>
              <a:off x="14359454" y="3104767"/>
              <a:ext cx="6751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200" b="1" dirty="0">
                  <a:solidFill>
                    <a:srgbClr val="F4C2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3%</a:t>
              </a:r>
            </a:p>
          </p:txBody>
        </p: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DCFB7ACA-A29D-4A1E-9911-84D98F298721}"/>
              </a:ext>
            </a:extLst>
          </p:cNvPr>
          <p:cNvSpPr txBox="1"/>
          <p:nvPr/>
        </p:nvSpPr>
        <p:spPr>
          <a:xfrm>
            <a:off x="11710332" y="2946343"/>
            <a:ext cx="3126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rates are highest for female DSS clients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A79C664-2037-4F89-A4C6-9DF5194867C3}"/>
              </a:ext>
            </a:extLst>
          </p:cNvPr>
          <p:cNvSpPr txBox="1"/>
          <p:nvPr/>
        </p:nvSpPr>
        <p:spPr>
          <a:xfrm>
            <a:off x="11697368" y="850008"/>
            <a:ext cx="3194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Injury hospitalisations are slightly higher for DSS clients in the older age groups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18A0BB4-EE09-4BDA-8EC4-C3859AA72773}"/>
              </a:ext>
            </a:extLst>
          </p:cNvPr>
          <p:cNvSpPr txBox="1"/>
          <p:nvPr/>
        </p:nvSpPr>
        <p:spPr>
          <a:xfrm>
            <a:off x="8454615" y="821112"/>
            <a:ext cx="3233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department contact is higher for DSS clients across all age groups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3B6639F-30C5-47C3-8A35-96DDBB90C13C}"/>
              </a:ext>
            </a:extLst>
          </p:cNvPr>
          <p:cNvSpPr txBox="1"/>
          <p:nvPr/>
        </p:nvSpPr>
        <p:spPr>
          <a:xfrm>
            <a:off x="11749045" y="6071079"/>
            <a:ext cx="3306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NZ" sz="1200" dirty="0"/>
              <a:t>More DSS clients received pharmaceuticals as part of mental health service treatment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681DACA-A8F5-4DBD-8E3B-129848396270}"/>
              </a:ext>
            </a:extLst>
          </p:cNvPr>
          <p:cNvSpPr txBox="1"/>
          <p:nvPr/>
        </p:nvSpPr>
        <p:spPr>
          <a:xfrm>
            <a:off x="325177" y="3043214"/>
            <a:ext cx="3362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NZ" sz="1200" dirty="0"/>
              <a:t>The gender difference is larger for DSS clients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06FD9BD-4836-4D23-A7E7-DBBB9EBE172D}"/>
              </a:ext>
            </a:extLst>
          </p:cNvPr>
          <p:cNvSpPr txBox="1"/>
          <p:nvPr/>
        </p:nvSpPr>
        <p:spPr>
          <a:xfrm>
            <a:off x="8333477" y="6067951"/>
            <a:ext cx="338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NZ" sz="1200" dirty="0"/>
              <a:t>The average number of pharmaceutical products dispensed was higher for DSS clients</a:t>
            </a:r>
          </a:p>
        </p:txBody>
      </p:sp>
      <p:pic>
        <p:nvPicPr>
          <p:cNvPr id="17" name="Picture 16" descr="The gender difference in ambulatory sensitive hospitalisations (ASH) is larger for DSS clients. More DSS females report ASH between the ages of 0 and 24 years. Whereas more males report ASH at age 65+.">
            <a:extLst>
              <a:ext uri="{FF2B5EF4-FFF2-40B4-BE49-F238E27FC236}">
                <a16:creationId xmlns:a16="http://schemas.microsoft.com/office/drawing/2014/main" id="{7FA46308-52B2-4A7E-9D14-8E1CF230A38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6316" y="3070373"/>
            <a:ext cx="3766187" cy="2375253"/>
          </a:xfrm>
          <a:prstGeom prst="rect">
            <a:avLst/>
          </a:prstGeom>
        </p:spPr>
      </p:pic>
      <p:pic>
        <p:nvPicPr>
          <p:cNvPr id="20" name="Picture 19" descr="31% of DSS Māori aged 65+ years reported ASH compared to 24% non-DSS. 20% of other ethnicities in the DSS population reported ASH compared to 15% non-DSS.">
            <a:extLst>
              <a:ext uri="{FF2B5EF4-FFF2-40B4-BE49-F238E27FC236}">
                <a16:creationId xmlns:a16="http://schemas.microsoft.com/office/drawing/2014/main" id="{6B4A5335-F0DA-4F7C-A031-D36300D491F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16124" y="1441220"/>
            <a:ext cx="3555317" cy="1335716"/>
          </a:xfrm>
          <a:prstGeom prst="rect">
            <a:avLst/>
          </a:prstGeom>
        </p:spPr>
      </p:pic>
      <p:pic>
        <p:nvPicPr>
          <p:cNvPr id="35" name="Picture 34" descr="25% of DSS Māori aged 25-64 years reported ASH compared to 22% non-DSS. 6% of other ethnicities in the DSS population reported ASH compared to 4% non-DSS.">
            <a:extLst>
              <a:ext uri="{FF2B5EF4-FFF2-40B4-BE49-F238E27FC236}">
                <a16:creationId xmlns:a16="http://schemas.microsoft.com/office/drawing/2014/main" id="{1ABF9368-5967-41D3-813B-26BF3375CF3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20409" y="2742445"/>
            <a:ext cx="3556800" cy="1307236"/>
          </a:xfrm>
          <a:prstGeom prst="rect">
            <a:avLst/>
          </a:prstGeom>
        </p:spPr>
      </p:pic>
      <p:pic>
        <p:nvPicPr>
          <p:cNvPr id="37" name="Picture 36" descr="31% of DSS Māori aged 0-4 years reported ASH compared to 23% non-DSS. 14% of other ethnicities in the DSS population reported ASH compared to 9% non-DSS.">
            <a:extLst>
              <a:ext uri="{FF2B5EF4-FFF2-40B4-BE49-F238E27FC236}">
                <a16:creationId xmlns:a16="http://schemas.microsoft.com/office/drawing/2014/main" id="{44EF902D-DCC3-4DC5-AE28-BCC79EFA2D1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59004" y="4051244"/>
            <a:ext cx="3556800" cy="1312578"/>
          </a:xfrm>
          <a:prstGeom prst="rect">
            <a:avLst/>
          </a:prstGeom>
        </p:spPr>
      </p:pic>
      <p:pic>
        <p:nvPicPr>
          <p:cNvPr id="39" name="Picture 38" descr="Emergency department contact in the DSS population is higher across all age groups when compared to the non-DSS population.">
            <a:extLst>
              <a:ext uri="{FF2B5EF4-FFF2-40B4-BE49-F238E27FC236}">
                <a16:creationId xmlns:a16="http://schemas.microsoft.com/office/drawing/2014/main" id="{033C856E-24EE-488F-81F7-5740A81E969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988701" y="1288220"/>
            <a:ext cx="4073007" cy="1435900"/>
          </a:xfrm>
          <a:prstGeom prst="rect">
            <a:avLst/>
          </a:prstGeom>
        </p:spPr>
      </p:pic>
      <p:pic>
        <p:nvPicPr>
          <p:cNvPr id="47" name="Picture 46" descr="55% of DSS Māori had ED contact compared to 49% of other ethnicities. 39% of non-DSS Māori had ED contact compared to 26% of other ethnicities.">
            <a:extLst>
              <a:ext uri="{FF2B5EF4-FFF2-40B4-BE49-F238E27FC236}">
                <a16:creationId xmlns:a16="http://schemas.microsoft.com/office/drawing/2014/main" id="{45421C75-497A-4DC9-9DB4-1BEBD5ABA5E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07359" y="2825069"/>
            <a:ext cx="3098884" cy="2509441"/>
          </a:xfrm>
          <a:prstGeom prst="rect">
            <a:avLst/>
          </a:prstGeom>
        </p:spPr>
      </p:pic>
      <p:pic>
        <p:nvPicPr>
          <p:cNvPr id="52" name="Picture 51" descr="Injury hospitalisations are similar for DSS clients and non-DSS in the younger age groups (0-4, 5-14 and 15-24 years). For those aged 25-64 and 65+ injury hospitalisations are slightly higher for DSS clients compared to non-DSS.">
            <a:extLst>
              <a:ext uri="{FF2B5EF4-FFF2-40B4-BE49-F238E27FC236}">
                <a16:creationId xmlns:a16="http://schemas.microsoft.com/office/drawing/2014/main" id="{3E303D33-CCA6-4D58-A30A-3C90D5D2884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391215" y="1198412"/>
            <a:ext cx="4171500" cy="1631967"/>
          </a:xfrm>
          <a:prstGeom prst="rect">
            <a:avLst/>
          </a:prstGeom>
        </p:spPr>
      </p:pic>
      <p:pic>
        <p:nvPicPr>
          <p:cNvPr id="53" name="Picture 52" descr="Use of mental health services is higher for DSS clients across all age groups when compared to non-DSS.">
            <a:extLst>
              <a:ext uri="{FF2B5EF4-FFF2-40B4-BE49-F238E27FC236}">
                <a16:creationId xmlns:a16="http://schemas.microsoft.com/office/drawing/2014/main" id="{65433D1D-DC2E-4F88-9F7A-F989BE95577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-252179" y="6483752"/>
            <a:ext cx="4835230" cy="1818103"/>
          </a:xfrm>
          <a:prstGeom prst="rect">
            <a:avLst/>
          </a:prstGeom>
        </p:spPr>
      </p:pic>
      <p:pic>
        <p:nvPicPr>
          <p:cNvPr id="62" name="Picture 61" descr="Chronic health conditions are low in both DSS and non-DSS clients aged 15-24 (1%).  They are more prevalent for DSS clients 7%) aged 25-64 compared to non-DSS (3%) and are slightly higher in the non-DSS population for those over 65.">
            <a:extLst>
              <a:ext uri="{FF2B5EF4-FFF2-40B4-BE49-F238E27FC236}">
                <a16:creationId xmlns:a16="http://schemas.microsoft.com/office/drawing/2014/main" id="{4180AB42-17E6-407C-987C-BEF4205DB5D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008310" y="9130672"/>
            <a:ext cx="4155755" cy="1465081"/>
          </a:xfrm>
          <a:prstGeom prst="rect">
            <a:avLst/>
          </a:prstGeom>
        </p:spPr>
      </p:pic>
      <p:pic>
        <p:nvPicPr>
          <p:cNvPr id="63" name="Picture 62" descr="The average number of pharmaceutical products dispensed was higher for DSS clients across all age groups, specifically for those aged 25-64 where DSS clients had an average of 8.9 products and non-DSS had an average of 3.9.">
            <a:extLst>
              <a:ext uri="{FF2B5EF4-FFF2-40B4-BE49-F238E27FC236}">
                <a16:creationId xmlns:a16="http://schemas.microsoft.com/office/drawing/2014/main" id="{0745E511-6AF2-4C58-8243-CEE0EC16961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510159" y="6489833"/>
            <a:ext cx="2743437" cy="1567574"/>
          </a:xfrm>
          <a:prstGeom prst="rect">
            <a:avLst/>
          </a:prstGeom>
        </p:spPr>
      </p:pic>
      <p:pic>
        <p:nvPicPr>
          <p:cNvPr id="64" name="Picture 63" descr="More DSS clients received pharmaceuticals as part of mental health service treatment across all age groups.">
            <a:extLst>
              <a:ext uri="{FF2B5EF4-FFF2-40B4-BE49-F238E27FC236}">
                <a16:creationId xmlns:a16="http://schemas.microsoft.com/office/drawing/2014/main" id="{9AB270DB-9B07-470E-960E-0D4956CB3BB1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1557962" y="5878709"/>
            <a:ext cx="3116895" cy="2452431"/>
          </a:xfrm>
          <a:prstGeom prst="rect">
            <a:avLst/>
          </a:prstGeom>
        </p:spPr>
      </p:pic>
      <p:pic>
        <p:nvPicPr>
          <p:cNvPr id="68" name="Picture 67" descr="The proportion of DSS clients with five or more pharmaceutical types was higher than for non-DSS across all age groups, specifically this was higher for DSS clients (69%) aged 25-64 compared to non-DSS (34%).">
            <a:extLst>
              <a:ext uri="{FF2B5EF4-FFF2-40B4-BE49-F238E27FC236}">
                <a16:creationId xmlns:a16="http://schemas.microsoft.com/office/drawing/2014/main" id="{0E611563-DB08-448B-B052-2BCBB83DA7C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296331" y="8532201"/>
            <a:ext cx="6533883" cy="1353296"/>
          </a:xfrm>
          <a:prstGeom prst="rect">
            <a:avLst/>
          </a:prstGeom>
        </p:spPr>
      </p:pic>
      <p:pic>
        <p:nvPicPr>
          <p:cNvPr id="73" name="Picture 72" descr="4% of DSS clients aged 15-24 and 25-64 and 2% of those aged 65+ transitioned into residential care for the first time during the three-year period.">
            <a:extLst>
              <a:ext uri="{FF2B5EF4-FFF2-40B4-BE49-F238E27FC236}">
                <a16:creationId xmlns:a16="http://schemas.microsoft.com/office/drawing/2014/main" id="{76423A50-4884-43FC-9D41-B4DD24C1BAC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030856" y="7420190"/>
            <a:ext cx="4130578" cy="167420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9A6D8535-F1F9-4723-80A5-3D7213F6C9B8}"/>
              </a:ext>
            </a:extLst>
          </p:cNvPr>
          <p:cNvSpPr txBox="1"/>
          <p:nvPr/>
        </p:nvSpPr>
        <p:spPr>
          <a:xfrm>
            <a:off x="4006530" y="7425371"/>
            <a:ext cx="4337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proportion of DSS clients transitioning into residential care for the first time during a three year period was low</a:t>
            </a:r>
          </a:p>
          <a:p>
            <a:endParaRPr lang="en-NZ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mbulatory care sensitive hospitalisations are higher for DSS clients compared to non-DSS across all age groups.">
            <a:extLst>
              <a:ext uri="{FF2B5EF4-FFF2-40B4-BE49-F238E27FC236}">
                <a16:creationId xmlns:a16="http://schemas.microsoft.com/office/drawing/2014/main" id="{680B79D1-0D81-49B4-8664-A561F122FB5C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-34038" y="1338549"/>
            <a:ext cx="4743001" cy="1756267"/>
          </a:xfrm>
          <a:prstGeom prst="rect">
            <a:avLst/>
          </a:prstGeom>
        </p:spPr>
      </p:pic>
      <p:pic>
        <p:nvPicPr>
          <p:cNvPr id="6" name="Picture 5" descr="24% of DSS children had a referral from a B4 school hearing and vision check. This compares to 12% in the non-DSS population.">
            <a:extLst>
              <a:ext uri="{FF2B5EF4-FFF2-40B4-BE49-F238E27FC236}">
                <a16:creationId xmlns:a16="http://schemas.microsoft.com/office/drawing/2014/main" id="{58B36FDA-CC53-4EA3-AF3D-3654D80D9855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701107" y="5936567"/>
            <a:ext cx="2535765" cy="2680965"/>
          </a:xfrm>
          <a:prstGeom prst="rect">
            <a:avLst/>
          </a:prstGeom>
        </p:spPr>
      </p:pic>
      <p:pic>
        <p:nvPicPr>
          <p:cNvPr id="16" name="Picture 15" descr="The percentage of children with dental scores in the referral range was similar between the DSS and non-DSS populations.">
            <a:extLst>
              <a:ext uri="{FF2B5EF4-FFF2-40B4-BE49-F238E27FC236}">
                <a16:creationId xmlns:a16="http://schemas.microsoft.com/office/drawing/2014/main" id="{C97C6ABF-3A8C-42BA-AC07-D8009AF8234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713895" y="5980179"/>
            <a:ext cx="2572167" cy="271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9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E6AAEBBD6ED4C892A5D3E31024465" ma:contentTypeVersion="11" ma:contentTypeDescription="Create a new document." ma:contentTypeScope="" ma:versionID="ef79f1b6e4629b058d51d862ef97bf66">
  <xsd:schema xmlns:xsd="http://www.w3.org/2001/XMLSchema" xmlns:xs="http://www.w3.org/2001/XMLSchema" xmlns:p="http://schemas.microsoft.com/office/2006/metadata/properties" xmlns:ns3="42dc8bab-111a-4e8a-abdf-9c2974aec3da" xmlns:ns4="e8a092c4-6aa9-451b-a11d-551c0e155f3f" targetNamespace="http://schemas.microsoft.com/office/2006/metadata/properties" ma:root="true" ma:fieldsID="a99045482c38bc48e7ea4d851aa44ea4" ns3:_="" ns4:_="">
    <xsd:import namespace="42dc8bab-111a-4e8a-abdf-9c2974aec3da"/>
    <xsd:import namespace="e8a092c4-6aa9-451b-a11d-551c0e155f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dc8bab-111a-4e8a-abdf-9c2974aec3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092c4-6aa9-451b-a11d-551c0e15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C46683-5F41-42F2-BC20-6F2EBFA5D3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33798A-0CA0-445E-BA3E-6C9DDE367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dc8bab-111a-4e8a-abdf-9c2974aec3da"/>
    <ds:schemaRef ds:uri="e8a092c4-6aa9-451b-a11d-551c0e155f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A8632E-96FC-4CAF-BED3-8229FB222F99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8a092c4-6aa9-451b-a11d-551c0e155f3f"/>
    <ds:schemaRef ds:uri="http://purl.org/dc/terms/"/>
    <ds:schemaRef ds:uri="42dc8bab-111a-4e8a-abdf-9c2974aec3d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28191</TotalTime>
  <Words>289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Kennerley</dc:creator>
  <cp:lastModifiedBy>Rhi Galpin</cp:lastModifiedBy>
  <cp:revision>718</cp:revision>
  <cp:lastPrinted>2020-09-24T01:47:37Z</cp:lastPrinted>
  <dcterms:created xsi:type="dcterms:W3CDTF">2019-11-03T20:22:41Z</dcterms:created>
  <dcterms:modified xsi:type="dcterms:W3CDTF">2020-09-30T20:03:49Z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0x010100B47E6AAEBBD6ED4C892A5D3E31024465</vt:lpwstr>
  </property>
</Properties>
</file>