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15119350" cy="10691813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Flett" initials="MF" lastIdx="1" clrIdx="0">
    <p:extLst>
      <p:ext uri="{19B8F6BF-5375-455C-9EA6-DF929625EA0E}">
        <p15:presenceInfo xmlns:p15="http://schemas.microsoft.com/office/powerpoint/2012/main" userId="S::Megan.Flett@health.govt.nz::edfec130-2c8a-4ea3-a964-90ab9213a0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BCDC"/>
    <a:srgbClr val="3B5998"/>
    <a:srgbClr val="869DCB"/>
    <a:srgbClr val="607FBC"/>
    <a:srgbClr val="8DA3CF"/>
    <a:srgbClr val="B3C2DF"/>
    <a:srgbClr val="D6DEEE"/>
    <a:srgbClr val="E6E6E6"/>
    <a:srgbClr val="6F8CC7"/>
    <a:srgbClr val="99AE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493A9B-2960-4659-AEDE-818585371670}" v="496" dt="2020-09-27T21:44:15.154"/>
    <p1510:client id="{CA90D625-DEED-4F5E-B48A-9B55363D6C35}" v="105" dt="2020-09-27T22:21:42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20918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20918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2BA361C0-4BCA-4D70-8B5A-48D9D6FBDDF6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41463" y="1795463"/>
            <a:ext cx="6856412" cy="4849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4" y="6914823"/>
            <a:ext cx="7951470" cy="5657582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47547"/>
            <a:ext cx="4307046" cy="720917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992" y="13647547"/>
            <a:ext cx="4307046" cy="720917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DFDCB7CB-FFEC-41EF-8C3B-033D147FD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710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2" y="1749795"/>
            <a:ext cx="12851447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9"/>
            <a:ext cx="11339513" cy="2581379"/>
          </a:xfrm>
        </p:spPr>
        <p:txBody>
          <a:bodyPr/>
          <a:lstStyle>
            <a:lvl1pPr marL="0" indent="0" algn="ctr">
              <a:buNone/>
              <a:defRPr sz="3743"/>
            </a:lvl1pPr>
            <a:lvl2pPr marL="712812" indent="0" algn="ctr">
              <a:buNone/>
              <a:defRPr sz="3118"/>
            </a:lvl2pPr>
            <a:lvl3pPr marL="1425623" indent="0" algn="ctr">
              <a:buNone/>
              <a:defRPr sz="2806"/>
            </a:lvl3pPr>
            <a:lvl4pPr marL="2138434" indent="0" algn="ctr">
              <a:buNone/>
              <a:defRPr sz="2494"/>
            </a:lvl4pPr>
            <a:lvl5pPr marL="2851246" indent="0" algn="ctr">
              <a:buNone/>
              <a:defRPr sz="2494"/>
            </a:lvl5pPr>
            <a:lvl6pPr marL="3564057" indent="0" algn="ctr">
              <a:buNone/>
              <a:defRPr sz="2494"/>
            </a:lvl6pPr>
            <a:lvl7pPr marL="4276869" indent="0" algn="ctr">
              <a:buNone/>
              <a:defRPr sz="2494"/>
            </a:lvl7pPr>
            <a:lvl8pPr marL="4989681" indent="0" algn="ctr">
              <a:buNone/>
              <a:defRPr sz="2494"/>
            </a:lvl8pPr>
            <a:lvl9pPr marL="5702492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815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075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7" y="569241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734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48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3" y="2665532"/>
            <a:ext cx="13040438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3" y="7155103"/>
            <a:ext cx="13040438" cy="2338833"/>
          </a:xfrm>
        </p:spPr>
        <p:txBody>
          <a:bodyPr/>
          <a:lstStyle>
            <a:lvl1pPr marL="0" indent="0">
              <a:buNone/>
              <a:defRPr sz="3743">
                <a:solidFill>
                  <a:schemeClr val="tx1"/>
                </a:solidFill>
              </a:defRPr>
            </a:lvl1pPr>
            <a:lvl2pPr marL="712812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623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43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246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4057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86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681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492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343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6" y="2846201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1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804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7" y="569242"/>
            <a:ext cx="13040438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4" cy="1284502"/>
          </a:xfrm>
        </p:spPr>
        <p:txBody>
          <a:bodyPr anchor="b"/>
          <a:lstStyle>
            <a:lvl1pPr marL="0" indent="0">
              <a:buNone/>
              <a:defRPr sz="3743" b="1"/>
            </a:lvl1pPr>
            <a:lvl2pPr marL="712812" indent="0">
              <a:buNone/>
              <a:defRPr sz="3118" b="1"/>
            </a:lvl2pPr>
            <a:lvl3pPr marL="1425623" indent="0">
              <a:buNone/>
              <a:defRPr sz="2806" b="1"/>
            </a:lvl3pPr>
            <a:lvl4pPr marL="2138434" indent="0">
              <a:buNone/>
              <a:defRPr sz="2494" b="1"/>
            </a:lvl4pPr>
            <a:lvl5pPr marL="2851246" indent="0">
              <a:buNone/>
              <a:defRPr sz="2494" b="1"/>
            </a:lvl5pPr>
            <a:lvl6pPr marL="3564057" indent="0">
              <a:buNone/>
              <a:defRPr sz="2494" b="1"/>
            </a:lvl6pPr>
            <a:lvl7pPr marL="4276869" indent="0">
              <a:buNone/>
              <a:defRPr sz="2494" b="1"/>
            </a:lvl7pPr>
            <a:lvl8pPr marL="4989681" indent="0">
              <a:buNone/>
              <a:defRPr sz="2494" b="1"/>
            </a:lvl8pPr>
            <a:lvl9pPr marL="5702492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3"/>
            <a:ext cx="6396194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3" y="2620980"/>
            <a:ext cx="6427693" cy="1284502"/>
          </a:xfrm>
        </p:spPr>
        <p:txBody>
          <a:bodyPr anchor="b"/>
          <a:lstStyle>
            <a:lvl1pPr marL="0" indent="0">
              <a:buNone/>
              <a:defRPr sz="3743" b="1"/>
            </a:lvl1pPr>
            <a:lvl2pPr marL="712812" indent="0">
              <a:buNone/>
              <a:defRPr sz="3118" b="1"/>
            </a:lvl2pPr>
            <a:lvl3pPr marL="1425623" indent="0">
              <a:buNone/>
              <a:defRPr sz="2806" b="1"/>
            </a:lvl3pPr>
            <a:lvl4pPr marL="2138434" indent="0">
              <a:buNone/>
              <a:defRPr sz="2494" b="1"/>
            </a:lvl4pPr>
            <a:lvl5pPr marL="2851246" indent="0">
              <a:buNone/>
              <a:defRPr sz="2494" b="1"/>
            </a:lvl5pPr>
            <a:lvl6pPr marL="3564057" indent="0">
              <a:buNone/>
              <a:defRPr sz="2494" b="1"/>
            </a:lvl6pPr>
            <a:lvl7pPr marL="4276869" indent="0">
              <a:buNone/>
              <a:defRPr sz="2494" b="1"/>
            </a:lvl7pPr>
            <a:lvl8pPr marL="4989681" indent="0">
              <a:buNone/>
              <a:defRPr sz="2494" b="1"/>
            </a:lvl8pPr>
            <a:lvl9pPr marL="5702492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3" y="3905483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277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328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150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5" y="1539426"/>
            <a:ext cx="7654170" cy="7598117"/>
          </a:xfrm>
        </p:spPr>
        <p:txBody>
          <a:bodyPr/>
          <a:lstStyle>
            <a:lvl1pPr>
              <a:defRPr sz="4989"/>
            </a:lvl1pPr>
            <a:lvl2pPr>
              <a:defRPr sz="4366"/>
            </a:lvl2pPr>
            <a:lvl3pPr>
              <a:defRPr sz="3743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812" indent="0">
              <a:buNone/>
              <a:defRPr sz="2183"/>
            </a:lvl2pPr>
            <a:lvl3pPr marL="1425623" indent="0">
              <a:buNone/>
              <a:defRPr sz="1871"/>
            </a:lvl3pPr>
            <a:lvl4pPr marL="2138434" indent="0">
              <a:buNone/>
              <a:defRPr sz="1559"/>
            </a:lvl4pPr>
            <a:lvl5pPr marL="2851246" indent="0">
              <a:buNone/>
              <a:defRPr sz="1559"/>
            </a:lvl5pPr>
            <a:lvl6pPr marL="3564057" indent="0">
              <a:buNone/>
              <a:defRPr sz="1559"/>
            </a:lvl6pPr>
            <a:lvl7pPr marL="4276869" indent="0">
              <a:buNone/>
              <a:defRPr sz="1559"/>
            </a:lvl7pPr>
            <a:lvl8pPr marL="4989681" indent="0">
              <a:buNone/>
              <a:defRPr sz="1559"/>
            </a:lvl8pPr>
            <a:lvl9pPr marL="5702492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473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5" y="1539426"/>
            <a:ext cx="7654170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812" indent="0">
              <a:buNone/>
              <a:defRPr sz="4366"/>
            </a:lvl2pPr>
            <a:lvl3pPr marL="1425623" indent="0">
              <a:buNone/>
              <a:defRPr sz="3743"/>
            </a:lvl3pPr>
            <a:lvl4pPr marL="2138434" indent="0">
              <a:buNone/>
              <a:defRPr sz="3118"/>
            </a:lvl4pPr>
            <a:lvl5pPr marL="2851246" indent="0">
              <a:buNone/>
              <a:defRPr sz="3118"/>
            </a:lvl5pPr>
            <a:lvl6pPr marL="3564057" indent="0">
              <a:buNone/>
              <a:defRPr sz="3118"/>
            </a:lvl6pPr>
            <a:lvl7pPr marL="4276869" indent="0">
              <a:buNone/>
              <a:defRPr sz="3118"/>
            </a:lvl7pPr>
            <a:lvl8pPr marL="4989681" indent="0">
              <a:buNone/>
              <a:defRPr sz="3118"/>
            </a:lvl8pPr>
            <a:lvl9pPr marL="5702492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812" indent="0">
              <a:buNone/>
              <a:defRPr sz="2183"/>
            </a:lvl2pPr>
            <a:lvl3pPr marL="1425623" indent="0">
              <a:buNone/>
              <a:defRPr sz="1871"/>
            </a:lvl3pPr>
            <a:lvl4pPr marL="2138434" indent="0">
              <a:buNone/>
              <a:defRPr sz="1559"/>
            </a:lvl4pPr>
            <a:lvl5pPr marL="2851246" indent="0">
              <a:buNone/>
              <a:defRPr sz="1559"/>
            </a:lvl5pPr>
            <a:lvl6pPr marL="3564057" indent="0">
              <a:buNone/>
              <a:defRPr sz="1559"/>
            </a:lvl6pPr>
            <a:lvl7pPr marL="4276869" indent="0">
              <a:buNone/>
              <a:defRPr sz="1559"/>
            </a:lvl7pPr>
            <a:lvl8pPr marL="4989681" indent="0">
              <a:buNone/>
              <a:defRPr sz="1559"/>
            </a:lvl8pPr>
            <a:lvl9pPr marL="5702492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138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7" y="569242"/>
            <a:ext cx="13040438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7" y="2846201"/>
            <a:ext cx="13040438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7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789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623" rtl="0" eaLnBrk="1" latinLnBrk="0" hangingPunct="1">
        <a:lnSpc>
          <a:spcPct val="90000"/>
        </a:lnSpc>
        <a:spcBef>
          <a:spcPct val="0"/>
        </a:spcBef>
        <a:buNone/>
        <a:defRPr sz="68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405" indent="-356405" algn="l" defTabSz="1425623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6" kern="1200">
          <a:solidFill>
            <a:schemeClr val="tx1"/>
          </a:solidFill>
          <a:latin typeface="+mn-lt"/>
          <a:ea typeface="+mn-ea"/>
          <a:cs typeface="+mn-cs"/>
        </a:defRPr>
      </a:lvl1pPr>
      <a:lvl2pPr marL="1069217" indent="-356405" algn="l" defTabSz="142562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3" kern="1200">
          <a:solidFill>
            <a:schemeClr val="tx1"/>
          </a:solidFill>
          <a:latin typeface="+mn-lt"/>
          <a:ea typeface="+mn-ea"/>
          <a:cs typeface="+mn-cs"/>
        </a:defRPr>
      </a:lvl2pPr>
      <a:lvl3pPr marL="1782029" indent="-356405" algn="l" defTabSz="142562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840" indent="-356405" algn="l" defTabSz="142562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652" indent="-356405" algn="l" defTabSz="142562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463" indent="-356405" algn="l" defTabSz="142562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275" indent="-356405" algn="l" defTabSz="142562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6086" indent="-356405" algn="l" defTabSz="142562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898" indent="-356405" algn="l" defTabSz="142562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812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623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434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246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4057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869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681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492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26" Type="http://schemas.openxmlformats.org/officeDocument/2006/relationships/image" Target="../media/image25.emf"/><Relationship Id="rId3" Type="http://schemas.openxmlformats.org/officeDocument/2006/relationships/image" Target="../media/image2.svg"/><Relationship Id="rId21" Type="http://schemas.openxmlformats.org/officeDocument/2006/relationships/image" Target="../media/image20.emf"/><Relationship Id="rId7" Type="http://schemas.openxmlformats.org/officeDocument/2006/relationships/image" Target="../media/image6.svg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5" Type="http://schemas.openxmlformats.org/officeDocument/2006/relationships/image" Target="../media/image24.emf"/><Relationship Id="rId2" Type="http://schemas.openxmlformats.org/officeDocument/2006/relationships/image" Target="../media/image1.png"/><Relationship Id="rId16" Type="http://schemas.openxmlformats.org/officeDocument/2006/relationships/image" Target="../media/image15.emf"/><Relationship Id="rId20" Type="http://schemas.openxmlformats.org/officeDocument/2006/relationships/image" Target="../media/image19.emf"/><Relationship Id="rId29" Type="http://schemas.openxmlformats.org/officeDocument/2006/relationships/image" Target="../media/image2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24" Type="http://schemas.openxmlformats.org/officeDocument/2006/relationships/image" Target="../media/image23.emf"/><Relationship Id="rId32" Type="http://schemas.openxmlformats.org/officeDocument/2006/relationships/image" Target="../media/image31.emf"/><Relationship Id="rId5" Type="http://schemas.openxmlformats.org/officeDocument/2006/relationships/image" Target="../media/image4.svg"/><Relationship Id="rId15" Type="http://schemas.openxmlformats.org/officeDocument/2006/relationships/image" Target="../media/image14.emf"/><Relationship Id="rId23" Type="http://schemas.openxmlformats.org/officeDocument/2006/relationships/image" Target="../media/image22.emf"/><Relationship Id="rId28" Type="http://schemas.openxmlformats.org/officeDocument/2006/relationships/image" Target="../media/image27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31" Type="http://schemas.openxmlformats.org/officeDocument/2006/relationships/image" Target="../media/image30.emf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emf"/><Relationship Id="rId22" Type="http://schemas.openxmlformats.org/officeDocument/2006/relationships/image" Target="../media/image21.emf"/><Relationship Id="rId27" Type="http://schemas.openxmlformats.org/officeDocument/2006/relationships/image" Target="../media/image26.emf"/><Relationship Id="rId30" Type="http://schemas.openxmlformats.org/officeDocument/2006/relationships/image" Target="../media/image2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BF84DF-D483-45AE-A5D3-DC22EC64B1B8}"/>
              </a:ext>
            </a:extLst>
          </p:cNvPr>
          <p:cNvSpPr/>
          <p:nvPr/>
        </p:nvSpPr>
        <p:spPr>
          <a:xfrm>
            <a:off x="85228" y="5960011"/>
            <a:ext cx="4377303" cy="192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E4E5B33-21E2-41DC-BA0B-2A95407E356C}"/>
              </a:ext>
            </a:extLst>
          </p:cNvPr>
          <p:cNvSpPr/>
          <p:nvPr/>
        </p:nvSpPr>
        <p:spPr>
          <a:xfrm>
            <a:off x="87338" y="817932"/>
            <a:ext cx="4240404" cy="477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EB57B5-58EB-430A-86E2-90F0F6AF5B10}"/>
              </a:ext>
            </a:extLst>
          </p:cNvPr>
          <p:cNvSpPr/>
          <p:nvPr/>
        </p:nvSpPr>
        <p:spPr>
          <a:xfrm>
            <a:off x="4399856" y="5958697"/>
            <a:ext cx="3765791" cy="4589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204ACB-9CAB-4576-BEFF-36288331828A}"/>
              </a:ext>
            </a:extLst>
          </p:cNvPr>
          <p:cNvSpPr/>
          <p:nvPr/>
        </p:nvSpPr>
        <p:spPr>
          <a:xfrm>
            <a:off x="8280384" y="817932"/>
            <a:ext cx="6725823" cy="24844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A8E502-C8FD-4A6B-B54F-57FE559D5036}"/>
              </a:ext>
            </a:extLst>
          </p:cNvPr>
          <p:cNvSpPr/>
          <p:nvPr/>
        </p:nvSpPr>
        <p:spPr>
          <a:xfrm>
            <a:off x="4436972" y="832486"/>
            <a:ext cx="3715025" cy="4770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96F39C-906A-492B-969A-457D22B09CED}"/>
              </a:ext>
            </a:extLst>
          </p:cNvPr>
          <p:cNvSpPr/>
          <p:nvPr/>
        </p:nvSpPr>
        <p:spPr>
          <a:xfrm>
            <a:off x="3617112" y="-8263311"/>
            <a:ext cx="563409" cy="485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8F1CF1-A584-4737-8FE1-601B381DB5A9}"/>
              </a:ext>
            </a:extLst>
          </p:cNvPr>
          <p:cNvSpPr txBox="1"/>
          <p:nvPr/>
        </p:nvSpPr>
        <p:spPr>
          <a:xfrm>
            <a:off x="61702" y="68843"/>
            <a:ext cx="14982397" cy="369332"/>
          </a:xfrm>
          <a:prstGeom prst="rect">
            <a:avLst/>
          </a:prstGeom>
          <a:solidFill>
            <a:srgbClr val="1B429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Wellbeing Outcomes for Disabled People: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MidCentral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(MC) DSS clients vs non-DSS              </a:t>
            </a:r>
            <a:r>
              <a:rPr lang="en-N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 DSS clients                MC non-DSS clients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742F94-9490-4768-BBBD-85B0C3A7B3ED}"/>
              </a:ext>
            </a:extLst>
          </p:cNvPr>
          <p:cNvSpPr txBox="1"/>
          <p:nvPr/>
        </p:nvSpPr>
        <p:spPr>
          <a:xfrm>
            <a:off x="75251" y="537677"/>
            <a:ext cx="4252491" cy="246221"/>
          </a:xfrm>
          <a:prstGeom prst="rect">
            <a:avLst/>
          </a:prstGeom>
          <a:solidFill>
            <a:srgbClr val="869DCB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N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Demographics                                                                               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C5A8FF-3C68-4F5D-8498-CADDD802029F}"/>
              </a:ext>
            </a:extLst>
          </p:cNvPr>
          <p:cNvSpPr txBox="1"/>
          <p:nvPr/>
        </p:nvSpPr>
        <p:spPr>
          <a:xfrm>
            <a:off x="4436972" y="538987"/>
            <a:ext cx="3715025" cy="246221"/>
          </a:xfrm>
          <a:prstGeom prst="rect">
            <a:avLst/>
          </a:prstGeom>
          <a:solidFill>
            <a:srgbClr val="869DCB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N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                                                                                  </a:t>
            </a:r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7FA138B6-D782-4868-9021-1B98951C0CC1}"/>
              </a:ext>
            </a:extLst>
          </p:cNvPr>
          <p:cNvSpPr txBox="1"/>
          <p:nvPr/>
        </p:nvSpPr>
        <p:spPr>
          <a:xfrm>
            <a:off x="4417079" y="928607"/>
            <a:ext cx="3705785" cy="4514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people aged 15-19 accessing tertiary education and training</a:t>
            </a:r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158D15E9-8865-4604-8AC0-9BDE6B2DF5C6}"/>
              </a:ext>
            </a:extLst>
          </p:cNvPr>
          <p:cNvSpPr txBox="1"/>
          <p:nvPr/>
        </p:nvSpPr>
        <p:spPr>
          <a:xfrm>
            <a:off x="4485261" y="3172398"/>
            <a:ext cx="3666735" cy="34050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people aged 17-24 achieving NCEA level 2 or above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D9F5C6B-5680-40DB-A2BC-6A6A73E129DA}"/>
              </a:ext>
            </a:extLst>
          </p:cNvPr>
          <p:cNvSpPr txBox="1"/>
          <p:nvPr/>
        </p:nvSpPr>
        <p:spPr>
          <a:xfrm>
            <a:off x="8280383" y="536073"/>
            <a:ext cx="6706716" cy="246221"/>
          </a:xfrm>
          <a:prstGeom prst="rect">
            <a:avLst/>
          </a:prstGeom>
          <a:solidFill>
            <a:srgbClr val="869DCB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N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 &amp; Income                                                                                   </a:t>
            </a:r>
          </a:p>
        </p:txBody>
      </p:sp>
      <p:sp>
        <p:nvSpPr>
          <p:cNvPr id="26" name="TextBox 22">
            <a:extLst>
              <a:ext uri="{FF2B5EF4-FFF2-40B4-BE49-F238E27FC236}">
                <a16:creationId xmlns:a16="http://schemas.microsoft.com/office/drawing/2014/main" id="{89221A51-99A5-4AE1-85A4-C51DB900015E}"/>
              </a:ext>
            </a:extLst>
          </p:cNvPr>
          <p:cNvSpPr txBox="1"/>
          <p:nvPr/>
        </p:nvSpPr>
        <p:spPr>
          <a:xfrm>
            <a:off x="8305082" y="900744"/>
            <a:ext cx="6543606" cy="4320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aged 5-14 with caregiver(s) with at least one year of substantial employment over the period</a:t>
            </a:r>
          </a:p>
        </p:txBody>
      </p:sp>
      <p:sp>
        <p:nvSpPr>
          <p:cNvPr id="32" name="TextBox 22">
            <a:extLst>
              <a:ext uri="{FF2B5EF4-FFF2-40B4-BE49-F238E27FC236}">
                <a16:creationId xmlns:a16="http://schemas.microsoft.com/office/drawing/2014/main" id="{C075FAAB-972D-4060-A33B-129B5905DBC2}"/>
              </a:ext>
            </a:extLst>
          </p:cNvPr>
          <p:cNvSpPr txBox="1"/>
          <p:nvPr/>
        </p:nvSpPr>
        <p:spPr>
          <a:xfrm>
            <a:off x="8299488" y="1791878"/>
            <a:ext cx="6706717" cy="3264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people aged 15-24 with employment income over $5k for at least one year over the period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CD5DB70-CDB0-4B16-8FD1-F72E1341C7C2}"/>
              </a:ext>
            </a:extLst>
          </p:cNvPr>
          <p:cNvSpPr/>
          <p:nvPr/>
        </p:nvSpPr>
        <p:spPr>
          <a:xfrm>
            <a:off x="11503004" y="119837"/>
            <a:ext cx="244800" cy="246222"/>
          </a:xfrm>
          <a:prstGeom prst="roundRect">
            <a:avLst/>
          </a:prstGeom>
          <a:solidFill>
            <a:srgbClr val="ACBCD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5" name="TextBox 15">
            <a:extLst>
              <a:ext uri="{FF2B5EF4-FFF2-40B4-BE49-F238E27FC236}">
                <a16:creationId xmlns:a16="http://schemas.microsoft.com/office/drawing/2014/main" id="{2535364B-9FA6-4997-841F-87846697DABE}"/>
              </a:ext>
            </a:extLst>
          </p:cNvPr>
          <p:cNvSpPr txBox="1"/>
          <p:nvPr/>
        </p:nvSpPr>
        <p:spPr>
          <a:xfrm>
            <a:off x="8277209" y="2525980"/>
            <a:ext cx="6866898" cy="29810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 aged 25-64 with employment income over $5k for at least one year over the period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F21A332-87A2-48FF-8CFA-E662A62BB50E}"/>
              </a:ext>
            </a:extLst>
          </p:cNvPr>
          <p:cNvSpPr txBox="1"/>
          <p:nvPr/>
        </p:nvSpPr>
        <p:spPr>
          <a:xfrm>
            <a:off x="8280383" y="5662016"/>
            <a:ext cx="6706716" cy="246221"/>
          </a:xfrm>
          <a:prstGeom prst="rect">
            <a:avLst/>
          </a:prstGeom>
          <a:solidFill>
            <a:srgbClr val="869DCB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N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&amp; Relationships                                                                               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9F6C19-2C5B-4571-A3B1-C9613DD855EA}"/>
              </a:ext>
            </a:extLst>
          </p:cNvPr>
          <p:cNvSpPr/>
          <p:nvPr/>
        </p:nvSpPr>
        <p:spPr>
          <a:xfrm>
            <a:off x="8299490" y="5955461"/>
            <a:ext cx="6674111" cy="4592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9" name="TextBox 22">
            <a:extLst>
              <a:ext uri="{FF2B5EF4-FFF2-40B4-BE49-F238E27FC236}">
                <a16:creationId xmlns:a16="http://schemas.microsoft.com/office/drawing/2014/main" id="{DA9A000B-8D28-4BD8-98E0-AC2BAA63E74D}"/>
              </a:ext>
            </a:extLst>
          </p:cNvPr>
          <p:cNvSpPr txBox="1"/>
          <p:nvPr/>
        </p:nvSpPr>
        <p:spPr>
          <a:xfrm>
            <a:off x="8353905" y="5973840"/>
            <a:ext cx="6372748" cy="31316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MC DSS adults aged 25-64 have been linked to a partner or children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DE5CE70-8452-4B6D-B1A5-AB6D0265AC3C}"/>
              </a:ext>
            </a:extLst>
          </p:cNvPr>
          <p:cNvSpPr txBox="1"/>
          <p:nvPr/>
        </p:nvSpPr>
        <p:spPr>
          <a:xfrm>
            <a:off x="97195" y="5660250"/>
            <a:ext cx="8054802" cy="246221"/>
          </a:xfrm>
          <a:prstGeom prst="rect">
            <a:avLst/>
          </a:prstGeom>
          <a:solidFill>
            <a:srgbClr val="869DCB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N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                                                                                  </a:t>
            </a:r>
          </a:p>
        </p:txBody>
      </p:sp>
      <p:sp>
        <p:nvSpPr>
          <p:cNvPr id="59" name="TextBox 22">
            <a:extLst>
              <a:ext uri="{FF2B5EF4-FFF2-40B4-BE49-F238E27FC236}">
                <a16:creationId xmlns:a16="http://schemas.microsoft.com/office/drawing/2014/main" id="{04E3B6E9-72B9-4268-B090-361A5084F91D}"/>
              </a:ext>
            </a:extLst>
          </p:cNvPr>
          <p:cNvSpPr txBox="1"/>
          <p:nvPr/>
        </p:nvSpPr>
        <p:spPr>
          <a:xfrm>
            <a:off x="4416820" y="8229229"/>
            <a:ext cx="3722243" cy="2849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rates are higher for MC DSS males aged 5-14 years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C2C353C-CA24-4D91-A4B0-ABBE0C96D699}"/>
              </a:ext>
            </a:extLst>
          </p:cNvPr>
          <p:cNvSpPr txBox="1"/>
          <p:nvPr/>
        </p:nvSpPr>
        <p:spPr>
          <a:xfrm>
            <a:off x="97195" y="7962938"/>
            <a:ext cx="4223654" cy="249357"/>
          </a:xfrm>
          <a:prstGeom prst="rect">
            <a:avLst/>
          </a:prstGeom>
          <a:solidFill>
            <a:srgbClr val="869DCB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N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                                                                                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FEA4869A-57B6-40A1-B998-CDDD5F9FCA18}"/>
              </a:ext>
            </a:extLst>
          </p:cNvPr>
          <p:cNvSpPr/>
          <p:nvPr/>
        </p:nvSpPr>
        <p:spPr>
          <a:xfrm>
            <a:off x="9152721" y="117385"/>
            <a:ext cx="244800" cy="246222"/>
          </a:xfrm>
          <a:prstGeom prst="roundRect">
            <a:avLst/>
          </a:prstGeom>
          <a:solidFill>
            <a:srgbClr val="3B599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3" name="TextBox 22">
            <a:extLst>
              <a:ext uri="{FF2B5EF4-FFF2-40B4-BE49-F238E27FC236}">
                <a16:creationId xmlns:a16="http://schemas.microsoft.com/office/drawing/2014/main" id="{44A6C775-F209-49B8-A75C-B65AAC21A0F5}"/>
              </a:ext>
            </a:extLst>
          </p:cNvPr>
          <p:cNvSpPr txBox="1"/>
          <p:nvPr/>
        </p:nvSpPr>
        <p:spPr>
          <a:xfrm>
            <a:off x="4433362" y="5958697"/>
            <a:ext cx="3722243" cy="5232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mental health services is higher for DSS clients in MC across all age groups</a:t>
            </a:r>
          </a:p>
        </p:txBody>
      </p:sp>
      <p:sp>
        <p:nvSpPr>
          <p:cNvPr id="64" name="TextBox 22">
            <a:extLst>
              <a:ext uri="{FF2B5EF4-FFF2-40B4-BE49-F238E27FC236}">
                <a16:creationId xmlns:a16="http://schemas.microsoft.com/office/drawing/2014/main" id="{0CCAF349-4149-4341-A25E-81E3ABDF228C}"/>
              </a:ext>
            </a:extLst>
          </p:cNvPr>
          <p:cNvSpPr txBox="1"/>
          <p:nvPr/>
        </p:nvSpPr>
        <p:spPr>
          <a:xfrm>
            <a:off x="255240" y="5955461"/>
            <a:ext cx="3788029" cy="23900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Ambulatory care sensitive hospitalisations are higher in the MC DSS population</a:t>
            </a:r>
          </a:p>
        </p:txBody>
      </p:sp>
      <p:grpSp>
        <p:nvGrpSpPr>
          <p:cNvPr id="66" name="Group 65" descr="44% of DSS males aged 5-14 in MidCentral used mental health services over the period.">
            <a:extLst>
              <a:ext uri="{FF2B5EF4-FFF2-40B4-BE49-F238E27FC236}">
                <a16:creationId xmlns:a16="http://schemas.microsoft.com/office/drawing/2014/main" id="{7EADFE73-707E-411C-8A35-1EB27AFC87BB}"/>
              </a:ext>
            </a:extLst>
          </p:cNvPr>
          <p:cNvGrpSpPr/>
          <p:nvPr/>
        </p:nvGrpSpPr>
        <p:grpSpPr>
          <a:xfrm>
            <a:off x="4285120" y="8845396"/>
            <a:ext cx="1584000" cy="1584000"/>
            <a:chOff x="4213193" y="9013235"/>
            <a:chExt cx="1108800" cy="1108800"/>
          </a:xfrm>
        </p:grpSpPr>
        <p:pic>
          <p:nvPicPr>
            <p:cNvPr id="67" name="Graphic 66" descr="Male profile">
              <a:extLst>
                <a:ext uri="{FF2B5EF4-FFF2-40B4-BE49-F238E27FC236}">
                  <a16:creationId xmlns:a16="http://schemas.microsoft.com/office/drawing/2014/main" id="{D4270C71-2216-460C-9416-BCD67E4B88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13193" y="9013235"/>
              <a:ext cx="1108800" cy="1108800"/>
            </a:xfrm>
            <a:prstGeom prst="rect">
              <a:avLst/>
            </a:prstGeom>
          </p:spPr>
        </p:pic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546E187-AE6A-4D89-8B4F-BD83A997E1B0}"/>
                </a:ext>
              </a:extLst>
            </p:cNvPr>
            <p:cNvSpPr txBox="1"/>
            <p:nvPr/>
          </p:nvSpPr>
          <p:spPr>
            <a:xfrm>
              <a:off x="4502553" y="9650147"/>
              <a:ext cx="573205" cy="280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44%</a:t>
              </a:r>
            </a:p>
          </p:txBody>
        </p:sp>
      </p:grpSp>
      <p:grpSp>
        <p:nvGrpSpPr>
          <p:cNvPr id="69" name="Group 68" descr="31% of DSS females aged 5-14 in MidCentral used mental health services over the period.">
            <a:extLst>
              <a:ext uri="{FF2B5EF4-FFF2-40B4-BE49-F238E27FC236}">
                <a16:creationId xmlns:a16="http://schemas.microsoft.com/office/drawing/2014/main" id="{A94499E6-5815-4A50-9F1B-99EB91101422}"/>
              </a:ext>
            </a:extLst>
          </p:cNvPr>
          <p:cNvGrpSpPr/>
          <p:nvPr/>
        </p:nvGrpSpPr>
        <p:grpSpPr>
          <a:xfrm>
            <a:off x="5478422" y="9246149"/>
            <a:ext cx="1116000" cy="1116000"/>
            <a:chOff x="5302343" y="9292419"/>
            <a:chExt cx="781200" cy="781200"/>
          </a:xfrm>
        </p:grpSpPr>
        <p:pic>
          <p:nvPicPr>
            <p:cNvPr id="70" name="Graphic 69" descr="Female Profile">
              <a:extLst>
                <a:ext uri="{FF2B5EF4-FFF2-40B4-BE49-F238E27FC236}">
                  <a16:creationId xmlns:a16="http://schemas.microsoft.com/office/drawing/2014/main" id="{0F757017-DB0A-469E-9427-C9429A215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02343" y="9292419"/>
              <a:ext cx="781200" cy="781200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0DF4A44-D580-4ED0-8AC1-15E1A7710CA2}"/>
                </a:ext>
              </a:extLst>
            </p:cNvPr>
            <p:cNvSpPr txBox="1"/>
            <p:nvPr/>
          </p:nvSpPr>
          <p:spPr>
            <a:xfrm>
              <a:off x="5472524" y="9720827"/>
              <a:ext cx="504888" cy="23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31%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FD4AAC2-AFD0-48E0-9862-D8280CCFBCCE}"/>
              </a:ext>
            </a:extLst>
          </p:cNvPr>
          <p:cNvSpPr txBox="1"/>
          <p:nvPr/>
        </p:nvSpPr>
        <p:spPr>
          <a:xfrm>
            <a:off x="6688092" y="9423038"/>
            <a:ext cx="58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>
                <a:solidFill>
                  <a:srgbClr val="ACB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9%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6E8B816-0C09-46ED-86B7-6D457382C52D}"/>
              </a:ext>
            </a:extLst>
          </p:cNvPr>
          <p:cNvSpPr txBox="1"/>
          <p:nvPr/>
        </p:nvSpPr>
        <p:spPr>
          <a:xfrm>
            <a:off x="7333481" y="9417296"/>
            <a:ext cx="58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>
                <a:solidFill>
                  <a:srgbClr val="ACB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8%</a:t>
            </a:r>
          </a:p>
        </p:txBody>
      </p:sp>
      <p:pic>
        <p:nvPicPr>
          <p:cNvPr id="30" name="Graphic 29" descr="9% of non-DSS males in MidCentral used mental health services over the same period.">
            <a:extLst>
              <a:ext uri="{FF2B5EF4-FFF2-40B4-BE49-F238E27FC236}">
                <a16:creationId xmlns:a16="http://schemas.microsoft.com/office/drawing/2014/main" id="{90A9DA69-8E29-4967-A148-25F83783C9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61097" y="9863463"/>
            <a:ext cx="324000" cy="324000"/>
          </a:xfrm>
          <a:prstGeom prst="rect">
            <a:avLst/>
          </a:prstGeom>
        </p:spPr>
      </p:pic>
      <p:pic>
        <p:nvPicPr>
          <p:cNvPr id="40" name="Graphic 39" descr="8% of non-DSS females in MidCentral used mental health services over the same period.">
            <a:extLst>
              <a:ext uri="{FF2B5EF4-FFF2-40B4-BE49-F238E27FC236}">
                <a16:creationId xmlns:a16="http://schemas.microsoft.com/office/drawing/2014/main" id="{5B6BE439-EC7E-406C-BBBF-AF03F2E9507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08900" y="9902077"/>
            <a:ext cx="288000" cy="288000"/>
          </a:xfrm>
          <a:prstGeom prst="rect">
            <a:avLst/>
          </a:prstGeom>
        </p:spPr>
      </p:pic>
      <p:sp>
        <p:nvSpPr>
          <p:cNvPr id="75" name="TextBox 22">
            <a:extLst>
              <a:ext uri="{FF2B5EF4-FFF2-40B4-BE49-F238E27FC236}">
                <a16:creationId xmlns:a16="http://schemas.microsoft.com/office/drawing/2014/main" id="{B1107699-BAF6-406D-BA1D-B8D1859DA090}"/>
              </a:ext>
            </a:extLst>
          </p:cNvPr>
          <p:cNvSpPr txBox="1"/>
          <p:nvPr/>
        </p:nvSpPr>
        <p:spPr>
          <a:xfrm>
            <a:off x="8418404" y="7616844"/>
            <a:ext cx="5117397" cy="31316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rates are lower for males in the MC DSS population</a:t>
            </a:r>
          </a:p>
        </p:txBody>
      </p:sp>
      <p:sp>
        <p:nvSpPr>
          <p:cNvPr id="83" name="TextBox 22">
            <a:extLst>
              <a:ext uri="{FF2B5EF4-FFF2-40B4-BE49-F238E27FC236}">
                <a16:creationId xmlns:a16="http://schemas.microsoft.com/office/drawing/2014/main" id="{80DAE85E-EBBD-43BC-9422-1FBDBD26EF67}"/>
              </a:ext>
            </a:extLst>
          </p:cNvPr>
          <p:cNvSpPr txBox="1"/>
          <p:nvPr/>
        </p:nvSpPr>
        <p:spPr>
          <a:xfrm>
            <a:off x="979122" y="884240"/>
            <a:ext cx="2523369" cy="24892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r>
              <a:rPr lang="en-NZ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Socioeconomic Deciles NZDEP</a:t>
            </a:r>
          </a:p>
        </p:txBody>
      </p:sp>
      <p:sp>
        <p:nvSpPr>
          <p:cNvPr id="76" name="TextBox 22">
            <a:extLst>
              <a:ext uri="{FF2B5EF4-FFF2-40B4-BE49-F238E27FC236}">
                <a16:creationId xmlns:a16="http://schemas.microsoft.com/office/drawing/2014/main" id="{4D695DB1-69E2-4C7D-8141-96CCA5A0BD4F}"/>
              </a:ext>
            </a:extLst>
          </p:cNvPr>
          <p:cNvSpPr txBox="1"/>
          <p:nvPr/>
        </p:nvSpPr>
        <p:spPr>
          <a:xfrm>
            <a:off x="8277209" y="9843840"/>
            <a:ext cx="6696392" cy="76297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document presents information from the Integrated Data Infrastructure (IDI) for people allocated disability support services (DSS) in the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MidCentral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DHB (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MidCentral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area prior to the implementation of Mana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Whaikaha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See the full report for more information. Indicators have been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summarised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 a historic 3 year period (in most cases, from 1 July 2015 to 30 June 2018).</a:t>
            </a:r>
            <a:endParaRPr lang="en-NZ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D0962D-1974-478F-B4BF-2CD01AF467F9}"/>
              </a:ext>
            </a:extLst>
          </p:cNvPr>
          <p:cNvSpPr txBox="1"/>
          <p:nvPr/>
        </p:nvSpPr>
        <p:spPr>
          <a:xfrm>
            <a:off x="75251" y="1099752"/>
            <a:ext cx="4172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Least deprived                                                         Most deprived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5B36670-6A29-41D4-B03D-55BD459822B2}"/>
              </a:ext>
            </a:extLst>
          </p:cNvPr>
          <p:cNvCxnSpPr>
            <a:cxnSpLocks/>
          </p:cNvCxnSpPr>
          <p:nvPr/>
        </p:nvCxnSpPr>
        <p:spPr>
          <a:xfrm>
            <a:off x="1130968" y="1209352"/>
            <a:ext cx="204892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7" name="TextBox 22">
            <a:extLst>
              <a:ext uri="{FF2B5EF4-FFF2-40B4-BE49-F238E27FC236}">
                <a16:creationId xmlns:a16="http://schemas.microsoft.com/office/drawing/2014/main" id="{DDF9BC10-697F-43D8-BD39-D6F363C6B2E1}"/>
              </a:ext>
            </a:extLst>
          </p:cNvPr>
          <p:cNvSpPr txBox="1"/>
          <p:nvPr/>
        </p:nvSpPr>
        <p:spPr>
          <a:xfrm>
            <a:off x="51296" y="5190414"/>
            <a:ext cx="4245911" cy="32690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Data not available for deciles 1-2 and 5-6 for MC DSS clients aged 0-4 years due to the sample size being too small.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AC0C5E1-3A30-49C9-949D-5CE102089794}"/>
              </a:ext>
            </a:extLst>
          </p:cNvPr>
          <p:cNvSpPr txBox="1"/>
          <p:nvPr/>
        </p:nvSpPr>
        <p:spPr>
          <a:xfrm>
            <a:off x="4328701" y="10250790"/>
            <a:ext cx="38697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MC DSS clients                   MC non-DSS clients</a:t>
            </a:r>
          </a:p>
        </p:txBody>
      </p:sp>
      <p:pic>
        <p:nvPicPr>
          <p:cNvPr id="18" name="Picture 17" descr="The proportion of DSS parents/adults receiving benefit payments was higher for DSS clients compared to non-DSS clients in the MidCentral population. The difference between these two populations was particularly evident for those aged 15-24 and 25-64 years.">
            <a:extLst>
              <a:ext uri="{FF2B5EF4-FFF2-40B4-BE49-F238E27FC236}">
                <a16:creationId xmlns:a16="http://schemas.microsoft.com/office/drawing/2014/main" id="{98BCF455-0383-40EB-84E3-45BF33AC61E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77209" y="3352800"/>
            <a:ext cx="6717386" cy="223301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733D848-6331-46C5-AC34-B4C4020B11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6572" y="1253258"/>
            <a:ext cx="4383797" cy="1174133"/>
          </a:xfrm>
          <a:prstGeom prst="rect">
            <a:avLst/>
          </a:prstGeom>
        </p:spPr>
      </p:pic>
      <p:pic>
        <p:nvPicPr>
          <p:cNvPr id="22" name="Picture 21" descr="More DSS clients aged 5-14 in MidCentral are in the most deprived deciles when compared to non-DSS clients.">
            <a:extLst>
              <a:ext uri="{FF2B5EF4-FFF2-40B4-BE49-F238E27FC236}">
                <a16:creationId xmlns:a16="http://schemas.microsoft.com/office/drawing/2014/main" id="{FE88E49E-7046-477F-9520-00CD6E0AEE4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25560" y="2152236"/>
            <a:ext cx="4282150" cy="1114933"/>
          </a:xfrm>
          <a:prstGeom prst="rect">
            <a:avLst/>
          </a:prstGeom>
        </p:spPr>
      </p:pic>
      <p:pic>
        <p:nvPicPr>
          <p:cNvPr id="28" name="Picture 27" descr="DSS clients aged 15-24 in MidCentral have a similar spread across the socioeconomic deciles when compared non-DSS clients, except for in the most deprived decile (9-10) where the figure is higher for DSS clients (33%).">
            <a:extLst>
              <a:ext uri="{FF2B5EF4-FFF2-40B4-BE49-F238E27FC236}">
                <a16:creationId xmlns:a16="http://schemas.microsoft.com/office/drawing/2014/main" id="{B82AC528-C152-48CE-8B63-6AE490898D2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130486" y="2939679"/>
            <a:ext cx="4297371" cy="947200"/>
          </a:xfrm>
          <a:prstGeom prst="rect">
            <a:avLst/>
          </a:prstGeom>
        </p:spPr>
      </p:pic>
      <p:pic>
        <p:nvPicPr>
          <p:cNvPr id="33" name="Picture 32" descr="DSS adults aged 25-64 in MidCentral have a similar spread across the middle deciles when compared to non-DSS clients. However, less DSS clients are in the least deprived decile (8%) and more are in the most deprived decile (33%).">
            <a:extLst>
              <a:ext uri="{FF2B5EF4-FFF2-40B4-BE49-F238E27FC236}">
                <a16:creationId xmlns:a16="http://schemas.microsoft.com/office/drawing/2014/main" id="{1A958970-4F89-4298-9346-F0B418CAC3A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1858" y="3683035"/>
            <a:ext cx="4215500" cy="947200"/>
          </a:xfrm>
          <a:prstGeom prst="rect">
            <a:avLst/>
          </a:prstGeom>
        </p:spPr>
      </p:pic>
      <p:pic>
        <p:nvPicPr>
          <p:cNvPr id="42" name="Picture 41" descr="The trend for DSS adults aged 65-79 is similar to that of those aged 25-64, with 37% of DSS clients in the most deprived decile.">
            <a:extLst>
              <a:ext uri="{FF2B5EF4-FFF2-40B4-BE49-F238E27FC236}">
                <a16:creationId xmlns:a16="http://schemas.microsoft.com/office/drawing/2014/main" id="{BC86866B-D4E3-4A1C-A626-BB0B3674955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871" y="4366324"/>
            <a:ext cx="4335190" cy="947200"/>
          </a:xfrm>
          <a:prstGeom prst="rect">
            <a:avLst/>
          </a:prstGeom>
        </p:spPr>
      </p:pic>
      <p:pic>
        <p:nvPicPr>
          <p:cNvPr id="43" name="Picture 42" descr="25% of DSS clients in MidCentral aged 15-19 accessed tertiary education and training.">
            <a:extLst>
              <a:ext uri="{FF2B5EF4-FFF2-40B4-BE49-F238E27FC236}">
                <a16:creationId xmlns:a16="http://schemas.microsoft.com/office/drawing/2014/main" id="{A335703D-1F1B-43BF-8334-3CB04703EDA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288692" y="1312519"/>
            <a:ext cx="2114588" cy="1884534"/>
          </a:xfrm>
          <a:prstGeom prst="rect">
            <a:avLst/>
          </a:prstGeom>
        </p:spPr>
      </p:pic>
      <p:pic>
        <p:nvPicPr>
          <p:cNvPr id="44" name="Picture 43" descr="69% of non-DSS clients in MidCentral aged 15-19 accessed tertiary education and training.">
            <a:extLst>
              <a:ext uri="{FF2B5EF4-FFF2-40B4-BE49-F238E27FC236}">
                <a16:creationId xmlns:a16="http://schemas.microsoft.com/office/drawing/2014/main" id="{55AFABCB-D14F-4286-B687-A521C129BAB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245657" y="1275716"/>
            <a:ext cx="2124469" cy="1884534"/>
          </a:xfrm>
          <a:prstGeom prst="rect">
            <a:avLst/>
          </a:prstGeom>
        </p:spPr>
      </p:pic>
      <p:pic>
        <p:nvPicPr>
          <p:cNvPr id="45" name="Picture 44" descr="15% of DSS clients in MidCentral aged 17-24 achieved NCEA level 2 or above.">
            <a:extLst>
              <a:ext uri="{FF2B5EF4-FFF2-40B4-BE49-F238E27FC236}">
                <a16:creationId xmlns:a16="http://schemas.microsoft.com/office/drawing/2014/main" id="{62FB255A-D416-45C4-8075-EE261A1C037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57863" y="3629480"/>
            <a:ext cx="2114588" cy="1894400"/>
          </a:xfrm>
          <a:prstGeom prst="rect">
            <a:avLst/>
          </a:prstGeom>
        </p:spPr>
      </p:pic>
      <p:pic>
        <p:nvPicPr>
          <p:cNvPr id="46" name="Picture 45" descr="71% of non-DSS clients in MidCentral aged 17-24 achieved NCEA level 2 or above.">
            <a:extLst>
              <a:ext uri="{FF2B5EF4-FFF2-40B4-BE49-F238E27FC236}">
                <a16:creationId xmlns:a16="http://schemas.microsoft.com/office/drawing/2014/main" id="{80F572FF-9358-431F-9B8D-D2F696734F84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141227" y="3559806"/>
            <a:ext cx="2114588" cy="1884534"/>
          </a:xfrm>
          <a:prstGeom prst="rect">
            <a:avLst/>
          </a:prstGeom>
        </p:spPr>
      </p:pic>
      <p:pic>
        <p:nvPicPr>
          <p:cNvPr id="13" name="Picture 12" descr="65% of DSS children in MidCentral aged 5-14 had caregivers with at least one year of substantial employment.">
            <a:extLst>
              <a:ext uri="{FF2B5EF4-FFF2-40B4-BE49-F238E27FC236}">
                <a16:creationId xmlns:a16="http://schemas.microsoft.com/office/drawing/2014/main" id="{341458BC-1C1B-48A3-BD6A-36B42B0C4144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856782" y="1071625"/>
            <a:ext cx="2786513" cy="907733"/>
          </a:xfrm>
          <a:prstGeom prst="rect">
            <a:avLst/>
          </a:prstGeom>
        </p:spPr>
      </p:pic>
      <p:pic>
        <p:nvPicPr>
          <p:cNvPr id="15" name="Picture 14" descr="87% of non-DSS children in MidCentral aged 5-14 had caregivers with at least one year of substantial employment.">
            <a:extLst>
              <a:ext uri="{FF2B5EF4-FFF2-40B4-BE49-F238E27FC236}">
                <a16:creationId xmlns:a16="http://schemas.microsoft.com/office/drawing/2014/main" id="{F29D3FE4-2DAC-4B32-821E-B5EE109084AF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1791744" y="1067154"/>
            <a:ext cx="2766750" cy="907733"/>
          </a:xfrm>
          <a:prstGeom prst="rect">
            <a:avLst/>
          </a:prstGeom>
        </p:spPr>
      </p:pic>
      <p:pic>
        <p:nvPicPr>
          <p:cNvPr id="20" name="Picture 19" descr="7% of DSS clients in MidCentral aged 15-24 had employment income over $5k for at least one year over the period.">
            <a:extLst>
              <a:ext uri="{FF2B5EF4-FFF2-40B4-BE49-F238E27FC236}">
                <a16:creationId xmlns:a16="http://schemas.microsoft.com/office/drawing/2014/main" id="{37D36593-8F82-4705-8D6A-1B9F355D7395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866991" y="1893974"/>
            <a:ext cx="2766750" cy="907733"/>
          </a:xfrm>
          <a:prstGeom prst="rect">
            <a:avLst/>
          </a:prstGeom>
        </p:spPr>
      </p:pic>
      <p:pic>
        <p:nvPicPr>
          <p:cNvPr id="23" name="Picture 22" descr="77% of non-DSS clients in MidCentral aged 15-24 had employment income over $5k for at least one year over the period.">
            <a:extLst>
              <a:ext uri="{FF2B5EF4-FFF2-40B4-BE49-F238E27FC236}">
                <a16:creationId xmlns:a16="http://schemas.microsoft.com/office/drawing/2014/main" id="{BF58432E-1BCD-4277-9F9C-C8CF2DF949FB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796480" y="1903650"/>
            <a:ext cx="2756869" cy="907733"/>
          </a:xfrm>
          <a:prstGeom prst="rect">
            <a:avLst/>
          </a:prstGeom>
        </p:spPr>
      </p:pic>
      <p:pic>
        <p:nvPicPr>
          <p:cNvPr id="47" name="Picture 46" descr="9% of DSS adults in MidCentral aged 25-64 had employment income over $5k for at least one year.">
            <a:extLst>
              <a:ext uri="{FF2B5EF4-FFF2-40B4-BE49-F238E27FC236}">
                <a16:creationId xmlns:a16="http://schemas.microsoft.com/office/drawing/2014/main" id="{8D99FD27-5633-461A-B99E-D218A1C0E8E6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807375" y="2574959"/>
            <a:ext cx="2885325" cy="897867"/>
          </a:xfrm>
          <a:prstGeom prst="rect">
            <a:avLst/>
          </a:prstGeom>
        </p:spPr>
      </p:pic>
      <p:pic>
        <p:nvPicPr>
          <p:cNvPr id="48" name="Picture 47" descr="79% of non-DSS adults in MidCentral aged 25-64 had employment income over $5k for at least one year.">
            <a:extLst>
              <a:ext uri="{FF2B5EF4-FFF2-40B4-BE49-F238E27FC236}">
                <a16:creationId xmlns:a16="http://schemas.microsoft.com/office/drawing/2014/main" id="{E1A88849-D07E-4967-8F25-4CE0BD0DBE8E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1747804" y="2567192"/>
            <a:ext cx="2766750" cy="897867"/>
          </a:xfrm>
          <a:prstGeom prst="rect">
            <a:avLst/>
          </a:prstGeom>
        </p:spPr>
      </p:pic>
      <p:pic>
        <p:nvPicPr>
          <p:cNvPr id="50" name="Picture 49" descr="Ambulatory care sensitive hospitalisations are higher across all age groups in the MidCentral DSS population compared to the non-DSS population.">
            <a:extLst>
              <a:ext uri="{FF2B5EF4-FFF2-40B4-BE49-F238E27FC236}">
                <a16:creationId xmlns:a16="http://schemas.microsoft.com/office/drawing/2014/main" id="{21A74C34-B8FF-4CA3-8B29-062413C1DE10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-97622" y="6326092"/>
            <a:ext cx="4743001" cy="1647733"/>
          </a:xfrm>
          <a:prstGeom prst="rect">
            <a:avLst/>
          </a:prstGeom>
        </p:spPr>
      </p:pic>
      <p:pic>
        <p:nvPicPr>
          <p:cNvPr id="51" name="Picture 50" descr="Use of mental health services is higher across all age groups in the MidCentral DSS population.">
            <a:extLst>
              <a:ext uri="{FF2B5EF4-FFF2-40B4-BE49-F238E27FC236}">
                <a16:creationId xmlns:a16="http://schemas.microsoft.com/office/drawing/2014/main" id="{736B491A-687C-4423-9D04-0F2E54B5C2F4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320849" y="6362436"/>
            <a:ext cx="5177776" cy="1568800"/>
          </a:xfrm>
          <a:prstGeom prst="rect">
            <a:avLst/>
          </a:prstGeom>
        </p:spPr>
      </p:pic>
      <p:pic>
        <p:nvPicPr>
          <p:cNvPr id="53" name="Picture 52" descr="Less DSS adults in MidCentral have a driving licence compared to non-DSS adults across all age groups.">
            <a:extLst>
              <a:ext uri="{FF2B5EF4-FFF2-40B4-BE49-F238E27FC236}">
                <a16:creationId xmlns:a16="http://schemas.microsoft.com/office/drawing/2014/main" id="{969120CC-C750-4864-8B5F-2B1907AEF8F1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5227" y="8271556"/>
            <a:ext cx="4235621" cy="2276475"/>
          </a:xfrm>
          <a:prstGeom prst="rect">
            <a:avLst/>
          </a:prstGeom>
        </p:spPr>
      </p:pic>
      <p:sp>
        <p:nvSpPr>
          <p:cNvPr id="65" name="TextBox 22">
            <a:extLst>
              <a:ext uri="{FF2B5EF4-FFF2-40B4-BE49-F238E27FC236}">
                <a16:creationId xmlns:a16="http://schemas.microsoft.com/office/drawing/2014/main" id="{EF9621AB-06A3-4E35-8F25-BED6053E38EB}"/>
              </a:ext>
            </a:extLst>
          </p:cNvPr>
          <p:cNvSpPr txBox="1"/>
          <p:nvPr/>
        </p:nvSpPr>
        <p:spPr>
          <a:xfrm>
            <a:off x="31787" y="8317019"/>
            <a:ext cx="4164156" cy="3000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r>
              <a:rPr lang="en-NZ" sz="1200" dirty="0">
                <a:latin typeface="Arial" panose="020B0604020202020204" pitchFamily="34" charset="0"/>
                <a:cs typeface="Arial" panose="020B0604020202020204" pitchFamily="34" charset="0"/>
              </a:rPr>
              <a:t>MC DSS adults are less likely to have a full driving licence</a:t>
            </a:r>
          </a:p>
        </p:txBody>
      </p:sp>
      <p:pic>
        <p:nvPicPr>
          <p:cNvPr id="54" name="Picture 53" descr="25% of DSS adults aged 25-64 in MidCentral have been linked to a partner compared to 75% of non-DSS adults.">
            <a:extLst>
              <a:ext uri="{FF2B5EF4-FFF2-40B4-BE49-F238E27FC236}">
                <a16:creationId xmlns:a16="http://schemas.microsoft.com/office/drawing/2014/main" id="{AC72FCEB-02B2-4017-A6D1-C3A7F5CF0B26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375025" y="6130423"/>
            <a:ext cx="3665944" cy="2713334"/>
          </a:xfrm>
          <a:prstGeom prst="rect">
            <a:avLst/>
          </a:prstGeom>
        </p:spPr>
      </p:pic>
      <p:pic>
        <p:nvPicPr>
          <p:cNvPr id="55" name="Picture 54" descr="22% of DSS adults aged 25-64 in MidCentral have been linked to a child compared to 71% of non-DSS adults.">
            <a:extLst>
              <a:ext uri="{FF2B5EF4-FFF2-40B4-BE49-F238E27FC236}">
                <a16:creationId xmlns:a16="http://schemas.microsoft.com/office/drawing/2014/main" id="{39EA96A6-AAA0-4BC2-AA21-18289E5C8D97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1063858" y="6081090"/>
            <a:ext cx="4337869" cy="2762667"/>
          </a:xfrm>
          <a:prstGeom prst="rect">
            <a:avLst/>
          </a:prstGeom>
        </p:spPr>
      </p:pic>
      <p:pic>
        <p:nvPicPr>
          <p:cNvPr id="58" name="Picture 57" descr="There is a greater difference between males and females in the DSS population, with less males aged 25-64 being linked to a partner.">
            <a:extLst>
              <a:ext uri="{FF2B5EF4-FFF2-40B4-BE49-F238E27FC236}">
                <a16:creationId xmlns:a16="http://schemas.microsoft.com/office/drawing/2014/main" id="{21850F8D-1CA4-43F5-8F25-0DA6380410B9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275553" y="7876643"/>
            <a:ext cx="6511745" cy="2114777"/>
          </a:xfrm>
          <a:prstGeom prst="rect">
            <a:avLst/>
          </a:prstGeom>
        </p:spPr>
      </p:pic>
      <p:pic>
        <p:nvPicPr>
          <p:cNvPr id="56" name="Picture 55" descr="There is a greater difference between males and females in the DSS population, with less males aged 25-64 being linked to children.">
            <a:extLst>
              <a:ext uri="{FF2B5EF4-FFF2-40B4-BE49-F238E27FC236}">
                <a16:creationId xmlns:a16="http://schemas.microsoft.com/office/drawing/2014/main" id="{01AEDAB6-CFB7-4327-88B6-EFAEDBF20434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1607285" y="7896275"/>
            <a:ext cx="3290457" cy="179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9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7E6AAEBBD6ED4C892A5D3E31024465" ma:contentTypeVersion="11" ma:contentTypeDescription="Create a new document." ma:contentTypeScope="" ma:versionID="ef79f1b6e4629b058d51d862ef97bf66">
  <xsd:schema xmlns:xsd="http://www.w3.org/2001/XMLSchema" xmlns:xs="http://www.w3.org/2001/XMLSchema" xmlns:p="http://schemas.microsoft.com/office/2006/metadata/properties" xmlns:ns3="42dc8bab-111a-4e8a-abdf-9c2974aec3da" xmlns:ns4="e8a092c4-6aa9-451b-a11d-551c0e155f3f" targetNamespace="http://schemas.microsoft.com/office/2006/metadata/properties" ma:root="true" ma:fieldsID="a99045482c38bc48e7ea4d851aa44ea4" ns3:_="" ns4:_="">
    <xsd:import namespace="42dc8bab-111a-4e8a-abdf-9c2974aec3da"/>
    <xsd:import namespace="e8a092c4-6aa9-451b-a11d-551c0e155f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dc8bab-111a-4e8a-abdf-9c2974aec3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a092c4-6aa9-451b-a11d-551c0e15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F92B9A-4AF8-489F-94C2-FC6FE85B9B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B574A-576A-4853-BE4E-AB7F1FFDD1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dc8bab-111a-4e8a-abdf-9c2974aec3da"/>
    <ds:schemaRef ds:uri="e8a092c4-6aa9-451b-a11d-551c0e155f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1E4521-9600-4A9C-91F9-F3106134271F}">
  <ds:schemaRefs>
    <ds:schemaRef ds:uri="http://schemas.microsoft.com/office/2006/documentManagement/types"/>
    <ds:schemaRef ds:uri="e8a092c4-6aa9-451b-a11d-551c0e155f3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42dc8bab-111a-4e8a-abdf-9c2974aec3d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25139</TotalTime>
  <Words>295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Kennerley</dc:creator>
  <cp:lastModifiedBy>Rhi Galpin</cp:lastModifiedBy>
  <cp:revision>558</cp:revision>
  <cp:lastPrinted>2019-12-11T02:19:50Z</cp:lastPrinted>
  <dcterms:created xsi:type="dcterms:W3CDTF">2019-11-03T20:22:41Z</dcterms:created>
  <dcterms:modified xsi:type="dcterms:W3CDTF">2020-09-30T20:04:41Z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0x010100B47E6AAEBBD6ED4C892A5D3E31024465</vt:lpwstr>
  </property>
</Properties>
</file>